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9"/>
  </p:notesMasterIdLst>
  <p:sldIdLst>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18"/>
    <p:restoredTop sz="95872"/>
  </p:normalViewPr>
  <p:slideViewPr>
    <p:cSldViewPr snapToGrid="0" snapToObjects="1">
      <p:cViewPr varScale="1">
        <p:scale>
          <a:sx n="109" d="100"/>
          <a:sy n="109"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97032-EA7C-DE40-AFBE-531AF6119675}"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98983-27B3-6D4C-B514-48D522E166DB}" type="slidenum">
              <a:rPr lang="it-IT" smtClean="0"/>
              <a:t>‹N›</a:t>
            </a:fld>
            <a:endParaRPr lang="it-IT"/>
          </a:p>
        </p:txBody>
      </p:sp>
    </p:spTree>
    <p:extLst>
      <p:ext uri="{BB962C8B-B14F-4D97-AF65-F5344CB8AC3E}">
        <p14:creationId xmlns:p14="http://schemas.microsoft.com/office/powerpoint/2010/main" val="134378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14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14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09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00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61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81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8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494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2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53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32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820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463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689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689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545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11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471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621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95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778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950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7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725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56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037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518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92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1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14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9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89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481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D215AF-3FCD-FD40-82FE-0C5E333503F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19CA01D-40C8-A045-852F-ABA867870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1606D8A-EB88-2E49-AB96-0A6B83AB5CF2}"/>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4D263D3E-6042-F94C-ACB2-0F8E6FE750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FE59DC8-CEE1-5245-B999-2149338E8736}"/>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2466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5E6709-0C89-5C43-8AA7-B5968A1FD0A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4FBC3CB-B895-264D-B9BC-20BE9B22777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CA66301-9AE4-0B45-8060-15306FAA7B52}"/>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3004D15D-1410-F94C-BDFB-7EF216E9795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74A0A3-E2FC-FE4C-8920-AADC4D4E0F5F}"/>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44722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2DFC88F-882F-664F-8245-3E8AB436B0A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DEA6923-8FD7-944F-A168-13231B3655E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CC90876-2424-C941-B8A0-7BF14BD62E81}"/>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2CB903A0-5DC3-AE43-A09E-B6E9802369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997F1B-8B0D-254E-B328-82412FE180AB}"/>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24892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96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632452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61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36520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77184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952925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0125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41434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D127A-E28F-2A4E-A96D-81035EB86D3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E0AA05C-D411-E843-B627-9C90F41EAF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C4D38C-CFED-3847-A1CD-28CB5FABD478}"/>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8FD82577-8A8A-864F-A400-240A9689824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F1EDB7-4D14-5443-BA71-BC3F2E3C3B0A}"/>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1658816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7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942004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B1A86C-8F16-3B47-8052-9CAE000149E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580D368-7A7B-3F47-BB93-D70AD9E68F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5E73F81-46B9-8247-AE38-54EBF653A982}"/>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E9398365-5B5E-B645-A6E4-64C2B27E5D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0D1EA7-BA6A-C14E-90D3-E0EA94538E0F}"/>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207408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F1A053-31C0-6D44-98DA-4586B4FEE53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E4D6BA-3A20-4749-8FA5-9FE7C6036A2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97C3C3E-F3F1-C245-AF4E-7054C3612CD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16CED31-2343-9C45-B2E9-BDC87694944A}"/>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6" name="Segnaposto piè di pagina 5">
            <a:extLst>
              <a:ext uri="{FF2B5EF4-FFF2-40B4-BE49-F238E27FC236}">
                <a16:creationId xmlns:a16="http://schemas.microsoft.com/office/drawing/2014/main" id="{77EB7283-32E6-5746-9535-6799A32EB5B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FF05ED4-FEDB-1641-A07C-0A568AF79E22}"/>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24614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A168EC-3B47-174F-A820-DFF25FA8D80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7A9C0E-350A-2C40-BFF8-5CF5BFFC2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00A7807-9687-394C-A63E-D0251105BCE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B5D0F2D-54CF-A346-B20F-592CE55896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823B088-87FA-6642-B243-D940A898BE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97B1E9E-B673-FB46-A926-74579B345C38}"/>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8" name="Segnaposto piè di pagina 7">
            <a:extLst>
              <a:ext uri="{FF2B5EF4-FFF2-40B4-BE49-F238E27FC236}">
                <a16:creationId xmlns:a16="http://schemas.microsoft.com/office/drawing/2014/main" id="{E0829764-079F-E244-8929-D629DD5156E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E7493E5-DFFB-3F4C-A081-B2EB796272A0}"/>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142073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B56359-4DB7-5646-B092-54A7EAB7C33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C3E9229-4AB1-1C4E-9BE6-722544413E9A}"/>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4" name="Segnaposto piè di pagina 3">
            <a:extLst>
              <a:ext uri="{FF2B5EF4-FFF2-40B4-BE49-F238E27FC236}">
                <a16:creationId xmlns:a16="http://schemas.microsoft.com/office/drawing/2014/main" id="{88C33AF0-0C9A-6C4D-9119-DE8C3730169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1F4A6ED-21EE-604B-B433-9A12480862A8}"/>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5210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841A47B-853A-254B-904B-BE84DFC7A4B1}"/>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3" name="Segnaposto piè di pagina 2">
            <a:extLst>
              <a:ext uri="{FF2B5EF4-FFF2-40B4-BE49-F238E27FC236}">
                <a16:creationId xmlns:a16="http://schemas.microsoft.com/office/drawing/2014/main" id="{AB72FD10-D8D7-5E4D-BD53-5098F7244C4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A9FD3BF-70C6-3A41-B2A8-540C955EDFC0}"/>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5714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29E376-6DF4-B846-A1BE-E96966D310D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D0A29E-06B7-1C4F-8F97-24F68A20F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5DE1D2C-B7B5-FB40-A6B1-C661D0BA3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E005156-7002-A243-9A29-F991097A19C6}"/>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6" name="Segnaposto piè di pagina 5">
            <a:extLst>
              <a:ext uri="{FF2B5EF4-FFF2-40B4-BE49-F238E27FC236}">
                <a16:creationId xmlns:a16="http://schemas.microsoft.com/office/drawing/2014/main" id="{5190131B-AA08-4D4F-9E69-48DCEDF0363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CBCDE9-0204-1E47-89E8-30243B63D3B4}"/>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409945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F8BE6-F9CB-3A4B-8807-AF5666A4B43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0EAB56A-92B5-1848-A80D-8D1CB9282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833F6CC-4262-AF44-8DC6-D6A25601B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35E531A-848E-7148-B198-E023DD801B4C}"/>
              </a:ext>
            </a:extLst>
          </p:cNvPr>
          <p:cNvSpPr>
            <a:spLocks noGrp="1"/>
          </p:cNvSpPr>
          <p:nvPr>
            <p:ph type="dt" sz="half" idx="10"/>
          </p:nvPr>
        </p:nvSpPr>
        <p:spPr/>
        <p:txBody>
          <a:bodyPr/>
          <a:lstStyle/>
          <a:p>
            <a:fld id="{547CCB6F-D1A4-C042-8F1B-73021815DAA6}" type="datetimeFigureOut">
              <a:rPr lang="it-IT" smtClean="0"/>
              <a:t>19/05/21</a:t>
            </a:fld>
            <a:endParaRPr lang="it-IT"/>
          </a:p>
        </p:txBody>
      </p:sp>
      <p:sp>
        <p:nvSpPr>
          <p:cNvPr id="6" name="Segnaposto piè di pagina 5">
            <a:extLst>
              <a:ext uri="{FF2B5EF4-FFF2-40B4-BE49-F238E27FC236}">
                <a16:creationId xmlns:a16="http://schemas.microsoft.com/office/drawing/2014/main" id="{D7ACFBC9-CDF5-2F4A-9F29-918F73DB86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E81EF28-11B8-244E-9750-D831AE435B44}"/>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766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CB6C63D-C3C1-6D4F-AB4F-5E8876E15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549EDB5-8678-464F-92FA-5775C2304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D170CE-BF78-3540-95B2-9FBD4031F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CCB6F-D1A4-C042-8F1B-73021815DAA6}" type="datetimeFigureOut">
              <a:rPr lang="it-IT" smtClean="0"/>
              <a:t>19/05/21</a:t>
            </a:fld>
            <a:endParaRPr lang="it-IT"/>
          </a:p>
        </p:txBody>
      </p:sp>
      <p:sp>
        <p:nvSpPr>
          <p:cNvPr id="5" name="Segnaposto piè di pagina 4">
            <a:extLst>
              <a:ext uri="{FF2B5EF4-FFF2-40B4-BE49-F238E27FC236}">
                <a16:creationId xmlns:a16="http://schemas.microsoft.com/office/drawing/2014/main" id="{9BD9C02C-66A3-B44E-8452-ED3A309A0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6A559F-1B79-BB4F-B261-400D0933E2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4109A-B526-A14C-8203-B4170D2DDC2E}" type="slidenum">
              <a:rPr lang="it-IT" smtClean="0"/>
              <a:t>‹N›</a:t>
            </a:fld>
            <a:endParaRPr lang="it-IT"/>
          </a:p>
        </p:txBody>
      </p:sp>
    </p:spTree>
    <p:extLst>
      <p:ext uri="{BB962C8B-B14F-4D97-AF65-F5344CB8AC3E}">
        <p14:creationId xmlns:p14="http://schemas.microsoft.com/office/powerpoint/2010/main" val="2063408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034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hyperlink" Target="http://www.rstudio.com/ide" TargetMode="External"/><Relationship Id="rId4" Type="http://schemas.openxmlformats.org/officeDocument/2006/relationships/hyperlink" Target="http://cran.r-projec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session 1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a gentle introduction to statistics &amp; R</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3820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and what is not R ?</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Free Software Foundation (FSF) is a non-profit organization founded by Richard Stallman on October 4, 1985, to support the free software movement, which promotes the universal freedom to study, distribute, create, and modify computer software, with the organization's preference for software being distributed under copyleft ("share alike") terms, such as with its own GNU General Public License. The FSF was incorporated in Boston, Massachusetts, US, where it is also based.</a:t>
            </a:r>
          </a:p>
        </p:txBody>
      </p:sp>
      <p:pic>
        <p:nvPicPr>
          <p:cNvPr id="1026" name="Picture 2">
            <a:extLst>
              <a:ext uri="{FF2B5EF4-FFF2-40B4-BE49-F238E27FC236}">
                <a16:creationId xmlns:a16="http://schemas.microsoft.com/office/drawing/2014/main" id="{80CD1A14-57E5-8E4C-AB22-59678040F7A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4138" y="1095557"/>
            <a:ext cx="4111004" cy="47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39072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Four Fundamentals</a:t>
            </a:r>
            <a:br>
              <a:rPr lang="en-US" dirty="0"/>
            </a:br>
            <a:r>
              <a:rPr lang="en-US" dirty="0"/>
              <a:t>The essence of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a:buFont typeface="Font di sistema regolare"/>
              <a:buChar char="→"/>
            </a:pPr>
            <a:r>
              <a:rPr lang="en-US" dirty="0">
                <a:solidFill>
                  <a:srgbClr val="92D050"/>
                </a:solidFill>
              </a:rPr>
              <a:t>One </a:t>
            </a:r>
            <a:r>
              <a:rPr lang="en-US" dirty="0"/>
              <a:t>important difference about R</a:t>
            </a:r>
          </a:p>
          <a:p>
            <a:pPr marL="0" indent="0">
              <a:buNone/>
            </a:pPr>
            <a:r>
              <a:rPr lang="en-US" dirty="0"/>
              <a:t>Vector-based: R is not a procedural language</a:t>
            </a:r>
          </a:p>
          <a:p>
            <a:pPr>
              <a:buFont typeface="Font di sistema regolare"/>
              <a:buChar char="→"/>
            </a:pPr>
            <a:r>
              <a:rPr lang="en-US" dirty="0">
                <a:solidFill>
                  <a:srgbClr val="92D050"/>
                </a:solidFill>
              </a:rPr>
              <a:t>Two </a:t>
            </a:r>
            <a:r>
              <a:rPr lang="en-US" dirty="0"/>
              <a:t>reasons to use R for Data Science</a:t>
            </a:r>
          </a:p>
          <a:p>
            <a:pPr marL="0" indent="0">
              <a:buNone/>
            </a:pPr>
            <a:r>
              <a:rPr lang="en-US" dirty="0"/>
              <a:t>Designed for data: R can manipulate big data sets</a:t>
            </a:r>
          </a:p>
          <a:p>
            <a:pPr marL="0" indent="0">
              <a:buNone/>
            </a:pPr>
            <a:r>
              <a:rPr lang="en-US" dirty="0"/>
              <a:t>Graphics Are Graspable: people understand graphical data</a:t>
            </a:r>
          </a:p>
          <a:p>
            <a:pPr>
              <a:buFont typeface="Font di sistema regolare"/>
              <a:buChar char="→"/>
            </a:pPr>
            <a:r>
              <a:rPr lang="en-US" dirty="0">
                <a:solidFill>
                  <a:srgbClr val="92D050"/>
                </a:solidFill>
              </a:rPr>
              <a:t>Three </a:t>
            </a:r>
            <a:r>
              <a:rPr lang="en-US" dirty="0"/>
              <a:t>fundamental principles of R </a:t>
            </a:r>
          </a:p>
          <a:p>
            <a:pPr marL="0" indent="0">
              <a:buNone/>
            </a:pPr>
            <a:r>
              <a:rPr lang="en-US" dirty="0"/>
              <a:t>Objects: Everything that exists in R is an object</a:t>
            </a:r>
          </a:p>
          <a:p>
            <a:pPr marL="0" indent="0">
              <a:buNone/>
            </a:pPr>
            <a:r>
              <a:rPr lang="en-US" dirty="0"/>
              <a:t>Functions: Everything that happens in R is a function call</a:t>
            </a:r>
          </a:p>
          <a:p>
            <a:pPr marL="0" indent="0">
              <a:buNone/>
            </a:pPr>
            <a:r>
              <a:rPr lang="en-US" dirty="0"/>
              <a:t>Interfaces: to other software are an integral part of R</a:t>
            </a:r>
          </a:p>
          <a:p>
            <a:pPr>
              <a:buFont typeface="Font di sistema regolare"/>
              <a:buChar char="→"/>
            </a:pPr>
            <a:r>
              <a:rPr lang="en-US" dirty="0">
                <a:solidFill>
                  <a:srgbClr val="92D050"/>
                </a:solidFill>
              </a:rPr>
              <a:t>Four </a:t>
            </a:r>
            <a:r>
              <a:rPr lang="en-US" dirty="0"/>
              <a:t>ways of programming R</a:t>
            </a:r>
          </a:p>
          <a:p>
            <a:pPr marL="0" indent="0">
              <a:buNone/>
            </a:pPr>
            <a:r>
              <a:rPr lang="en-US" dirty="0"/>
              <a:t>Command line: entering R commands in a terminal</a:t>
            </a:r>
          </a:p>
          <a:p>
            <a:pPr marL="0" indent="0">
              <a:buNone/>
            </a:pPr>
            <a:r>
              <a:rPr lang="en-US" dirty="0"/>
              <a:t>Source file: running a set of commands from a saved file</a:t>
            </a:r>
          </a:p>
          <a:p>
            <a:pPr marL="0" indent="0">
              <a:buNone/>
            </a:pPr>
            <a:r>
              <a:rPr lang="en-US" dirty="0"/>
              <a:t>R GUI interface: available for Mac, Windows, and Linux</a:t>
            </a:r>
          </a:p>
          <a:p>
            <a:pPr marL="0" indent="0">
              <a:buNone/>
            </a:pPr>
            <a:r>
              <a:rPr lang="en-US" dirty="0"/>
              <a:t>Code chunks in RStudio: allows debugging as you write</a:t>
            </a:r>
          </a:p>
        </p:txBody>
      </p:sp>
    </p:spTree>
    <p:extLst>
      <p:ext uri="{BB962C8B-B14F-4D97-AF65-F5344CB8AC3E}">
        <p14:creationId xmlns:p14="http://schemas.microsoft.com/office/powerpoint/2010/main" val="372369881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Basic</a:t>
            </a:r>
            <a:br>
              <a:rPr lang="en-US" dirty="0"/>
            </a:br>
            <a:r>
              <a:rPr lang="en-US" dirty="0"/>
              <a:t>maths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R has all the basic mathematical functions and obeys the standard order of mathematical operations (</a:t>
            </a:r>
            <a:r>
              <a:rPr lang="en-US" dirty="0">
                <a:solidFill>
                  <a:srgbClr val="92D050"/>
                </a:solidFill>
              </a:rPr>
              <a:t>PEMDAS</a:t>
            </a:r>
            <a:r>
              <a:rPr lang="en-US" dirty="0"/>
              <a:t>):</a:t>
            </a:r>
          </a:p>
          <a:p>
            <a:pPr>
              <a:buFont typeface="Font di sistema regolare"/>
              <a:buChar char="→"/>
            </a:pPr>
            <a:r>
              <a:rPr lang="en-US" dirty="0">
                <a:solidFill>
                  <a:srgbClr val="92D050"/>
                </a:solidFill>
              </a:rPr>
              <a:t>P</a:t>
            </a:r>
            <a:r>
              <a:rPr lang="en-US" dirty="0"/>
              <a:t>arentheses</a:t>
            </a:r>
            <a:r>
              <a:rPr lang="en-US" dirty="0">
                <a:solidFill>
                  <a:srgbClr val="92D050"/>
                </a:solidFill>
              </a:rPr>
              <a:t> ( )</a:t>
            </a:r>
          </a:p>
          <a:p>
            <a:pPr>
              <a:buFont typeface="Font di sistema regolare"/>
              <a:buChar char="→"/>
            </a:pPr>
            <a:r>
              <a:rPr lang="en-US" dirty="0">
                <a:solidFill>
                  <a:srgbClr val="92D050"/>
                </a:solidFill>
              </a:rPr>
              <a:t>E</a:t>
            </a:r>
            <a:r>
              <a:rPr lang="en-US" dirty="0"/>
              <a:t>xponents</a:t>
            </a:r>
            <a:r>
              <a:rPr lang="en-US" dirty="0">
                <a:solidFill>
                  <a:srgbClr val="92D050"/>
                </a:solidFill>
              </a:rPr>
              <a:t> ^</a:t>
            </a:r>
          </a:p>
          <a:p>
            <a:pPr>
              <a:buFont typeface="Font di sistema regolare"/>
              <a:buChar char="→"/>
            </a:pPr>
            <a:r>
              <a:rPr lang="en-US" dirty="0">
                <a:solidFill>
                  <a:srgbClr val="92D050"/>
                </a:solidFill>
              </a:rPr>
              <a:t>M</a:t>
            </a:r>
            <a:r>
              <a:rPr lang="en-US" dirty="0"/>
              <a:t>ultiplication</a:t>
            </a:r>
            <a:r>
              <a:rPr lang="en-US" dirty="0">
                <a:solidFill>
                  <a:srgbClr val="92D050"/>
                </a:solidFill>
              </a:rPr>
              <a:t> x</a:t>
            </a:r>
          </a:p>
          <a:p>
            <a:pPr>
              <a:buFont typeface="Font di sistema regolare"/>
              <a:buChar char="→"/>
            </a:pPr>
            <a:r>
              <a:rPr lang="en-US" dirty="0">
                <a:solidFill>
                  <a:srgbClr val="92D050"/>
                </a:solidFill>
              </a:rPr>
              <a:t>D</a:t>
            </a:r>
            <a:r>
              <a:rPr lang="en-US" dirty="0"/>
              <a:t>ivision</a:t>
            </a:r>
            <a:r>
              <a:rPr lang="en-US" dirty="0">
                <a:solidFill>
                  <a:srgbClr val="92D050"/>
                </a:solidFill>
              </a:rPr>
              <a:t> /</a:t>
            </a:r>
          </a:p>
          <a:p>
            <a:pPr>
              <a:buFont typeface="Font di sistema regolare"/>
              <a:buChar char="→"/>
            </a:pPr>
            <a:r>
              <a:rPr lang="en-US" dirty="0">
                <a:solidFill>
                  <a:srgbClr val="92D050"/>
                </a:solidFill>
              </a:rPr>
              <a:t>A</a:t>
            </a:r>
            <a:r>
              <a:rPr lang="en-US" dirty="0"/>
              <a:t>ddition</a:t>
            </a:r>
            <a:r>
              <a:rPr lang="en-US" dirty="0">
                <a:solidFill>
                  <a:srgbClr val="92D050"/>
                </a:solidFill>
              </a:rPr>
              <a:t> +</a:t>
            </a:r>
          </a:p>
          <a:p>
            <a:pPr>
              <a:buFont typeface="Font di sistema regolare"/>
              <a:buChar char="→"/>
            </a:pPr>
            <a:r>
              <a:rPr lang="en-US" dirty="0">
                <a:solidFill>
                  <a:srgbClr val="92D050"/>
                </a:solidFill>
              </a:rPr>
              <a:t>S</a:t>
            </a:r>
            <a:r>
              <a:rPr lang="en-US" dirty="0"/>
              <a:t>ubtraction</a:t>
            </a:r>
            <a:r>
              <a:rPr lang="en-US" dirty="0">
                <a:solidFill>
                  <a:srgbClr val="92D050"/>
                </a:solidFill>
              </a:rPr>
              <a:t> –</a:t>
            </a:r>
          </a:p>
        </p:txBody>
      </p:sp>
    </p:spTree>
    <p:extLst>
      <p:ext uri="{BB962C8B-B14F-4D97-AF65-F5344CB8AC3E}">
        <p14:creationId xmlns:p14="http://schemas.microsoft.com/office/powerpoint/2010/main" val="365408841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Unlike statically-typed languages such a C++, R does not require variable types to be declared.</a:t>
            </a:r>
          </a:p>
          <a:p>
            <a:pPr>
              <a:buFont typeface="Font di sistema regolare"/>
              <a:buChar char="→"/>
            </a:pPr>
            <a:r>
              <a:rPr lang="en-US" dirty="0"/>
              <a:t>An R variable can represent any data type or R object, such as a function, result, or graphical plot.</a:t>
            </a:r>
          </a:p>
          <a:p>
            <a:pPr>
              <a:buFont typeface="Font di sistema regolare"/>
              <a:buChar char="→"/>
            </a:pPr>
            <a:r>
              <a:rPr lang="en-US" dirty="0"/>
              <a:t>R variables can be redeclared.</a:t>
            </a:r>
          </a:p>
          <a:p>
            <a:pPr>
              <a:buFont typeface="Font di sistema regolare"/>
              <a:buChar char="→"/>
            </a:pPr>
            <a:r>
              <a:rPr lang="en-US" dirty="0"/>
              <a:t>Variable names can contain alphanumeric characters but not periods, points or underscores</a:t>
            </a:r>
          </a:p>
          <a:p>
            <a:pPr>
              <a:buFont typeface="Font di sistema regolare"/>
              <a:buChar char="→"/>
            </a:pPr>
            <a:r>
              <a:rPr lang="en-US" dirty="0"/>
              <a:t>They cannot start with a number or underscore</a:t>
            </a:r>
          </a:p>
          <a:p>
            <a:pPr>
              <a:buFont typeface="Font di sistema regolare"/>
              <a:buChar char="→"/>
            </a:pPr>
            <a:r>
              <a:rPr lang="en-US" dirty="0"/>
              <a:t>Variable names are case sensitive</a:t>
            </a:r>
          </a:p>
        </p:txBody>
      </p:sp>
    </p:spTree>
    <p:extLst>
      <p:ext uri="{BB962C8B-B14F-4D97-AF65-F5344CB8AC3E}">
        <p14:creationId xmlns:p14="http://schemas.microsoft.com/office/powerpoint/2010/main" val="88363300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downloading &amp; installing R and RStudio</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R is maintained by an international team of developers who make the language available through the web page of </a:t>
            </a:r>
            <a:r>
              <a:rPr lang="en-US" dirty="0">
                <a:solidFill>
                  <a:srgbClr val="92D050"/>
                </a:solidFill>
                <a:hlinkClick r:id="rId4">
                  <a:extLst>
                    <a:ext uri="{A12FA001-AC4F-418D-AE19-62706E023703}">
                      <ahyp:hlinkClr xmlns:ahyp="http://schemas.microsoft.com/office/drawing/2018/hyperlinkcolor" val="tx"/>
                    </a:ext>
                  </a:extLst>
                </a:hlinkClick>
              </a:rPr>
              <a:t>The Comprehensive R Archive Network</a:t>
            </a:r>
            <a:r>
              <a:rPr lang="en-US" dirty="0"/>
              <a:t>. The top of the web page provides three links for downloading R. Follow the link that describes your operating system: Windows, Mac, or Linux.</a:t>
            </a:r>
          </a:p>
          <a:p>
            <a:pPr>
              <a:buFont typeface="Font di sistema regolare"/>
              <a:buChar char="→"/>
            </a:pPr>
            <a:r>
              <a:rPr lang="en-US" dirty="0"/>
              <a:t>RStudio is an application like Microsoft Word (except that instead of helping you write in English, RStudio helps you write in R). The RStudio interface looks the same for Windows, Mac OS, and Linux. </a:t>
            </a:r>
          </a:p>
          <a:p>
            <a:pPr>
              <a:buFont typeface="Font di sistema regolare"/>
              <a:buChar char="→"/>
            </a:pPr>
            <a:r>
              <a:rPr lang="en-US" dirty="0"/>
              <a:t>You can download RStudio for free. Just click the </a:t>
            </a:r>
            <a:r>
              <a:rPr lang="en-US" dirty="0">
                <a:solidFill>
                  <a:srgbClr val="92D050"/>
                </a:solidFill>
                <a:hlinkClick r:id="rId5">
                  <a:extLst>
                    <a:ext uri="{A12FA001-AC4F-418D-AE19-62706E023703}">
                      <ahyp:hlinkClr xmlns:ahyp="http://schemas.microsoft.com/office/drawing/2018/hyperlinkcolor" val="tx"/>
                    </a:ext>
                  </a:extLst>
                </a:hlinkClick>
              </a:rPr>
              <a:t>Download RStudio</a:t>
            </a:r>
            <a:r>
              <a:rPr lang="en-US" dirty="0"/>
              <a:t> button and follow the simple instructions that follow. </a:t>
            </a:r>
          </a:p>
        </p:txBody>
      </p:sp>
    </p:spTree>
    <p:extLst>
      <p:ext uri="{BB962C8B-B14F-4D97-AF65-F5344CB8AC3E}">
        <p14:creationId xmlns:p14="http://schemas.microsoft.com/office/powerpoint/2010/main" val="4109323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a:t>R is a command line driven program. The user enters commands at the prompt ( &gt; by default ) and each command is executed one at a time.</a:t>
            </a:r>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a:p>
          <a:p>
            <a:pPr>
              <a:buFont typeface="Font di sistema regolare"/>
              <a:buChar char="→"/>
            </a:pPr>
            <a:endParaRPr lang="en-US" dirty="0"/>
          </a:p>
        </p:txBody>
      </p:sp>
      <p:pic>
        <p:nvPicPr>
          <p:cNvPr id="5" name="Immagine 4" descr="Immagine che contiene testo&#10;&#10;Descrizione generata automaticamente">
            <a:extLst>
              <a:ext uri="{FF2B5EF4-FFF2-40B4-BE49-F238E27FC236}">
                <a16:creationId xmlns:a16="http://schemas.microsoft.com/office/drawing/2014/main" id="{F8141A8F-414E-A843-8A5E-1CF9EED406FD}"/>
              </a:ext>
            </a:extLst>
          </p:cNvPr>
          <p:cNvPicPr>
            <a:picLocks noChangeAspect="1"/>
          </p:cNvPicPr>
          <p:nvPr/>
        </p:nvPicPr>
        <p:blipFill>
          <a:blip r:embed="rId4"/>
          <a:stretch>
            <a:fillRect/>
          </a:stretch>
        </p:blipFill>
        <p:spPr>
          <a:xfrm>
            <a:off x="4859328" y="2086913"/>
            <a:ext cx="3488039" cy="2238504"/>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E875B73-C16D-5B4C-8868-FDA77053F751}"/>
              </a:ext>
            </a:extLst>
          </p:cNvPr>
          <p:cNvPicPr>
            <a:picLocks noChangeAspect="1"/>
          </p:cNvPicPr>
          <p:nvPr/>
        </p:nvPicPr>
        <p:blipFill rotWithShape="1">
          <a:blip r:embed="rId5">
            <a:extLst>
              <a:ext uri="{28A0092B-C50C-407E-A947-70E740481C1C}">
                <a14:useLocalDpi xmlns:a14="http://schemas.microsoft.com/office/drawing/2010/main" val="0"/>
              </a:ext>
            </a:extLst>
          </a:blip>
          <a:srcRect t="4222"/>
          <a:stretch/>
        </p:blipFill>
        <p:spPr>
          <a:xfrm>
            <a:off x="8459410" y="3456014"/>
            <a:ext cx="3307567" cy="2774199"/>
          </a:xfrm>
          <a:prstGeom prst="rect">
            <a:avLst/>
          </a:prstGeom>
        </p:spPr>
      </p:pic>
    </p:spTree>
    <p:extLst>
      <p:ext uri="{BB962C8B-B14F-4D97-AF65-F5344CB8AC3E}">
        <p14:creationId xmlns:p14="http://schemas.microsoft.com/office/powerpoint/2010/main" val="243448669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RStudio is an integrated development environment (IDE) for R, a programming language for statistical computing and graphics. It is available in two formats: RStudio Desktop is a regular desktop application while RStudio Server runs on a remote server and allows accessing RStudio using a web browser.</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Tree>
    <p:extLst>
      <p:ext uri="{BB962C8B-B14F-4D97-AF65-F5344CB8AC3E}">
        <p14:creationId xmlns:p14="http://schemas.microsoft.com/office/powerpoint/2010/main" val="48105395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script editor is in the upper left of the RStudio environment. If you are starting a new R session, or have closed the last open R script, the script editor is not visible. You can open the script editor by either creating a new empty script or by opening an existing script. </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5078288" y="2711047"/>
            <a:ext cx="3397892" cy="151163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623111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command console is where R executes commands and usually responds to those commands. The one exception is when R draws a plot. The command console is in the lower left of the environment.</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5078288" y="4206507"/>
            <a:ext cx="3397892" cy="213264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90180377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In the utility panel, you can find the plot area, the directory, the history and environment panel.</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8522784" y="2973609"/>
            <a:ext cx="2915782" cy="336554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7563516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Why do we learn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 big part of this issue at hand relates to the very idea of statistics. What is it? What’s it there for? And why are scientists so bloody obsessed with it?</a:t>
            </a:r>
          </a:p>
          <a:p>
            <a:pPr>
              <a:buFont typeface="Font di sistema regolare"/>
              <a:buChar char="→"/>
            </a:pPr>
            <a:r>
              <a:rPr lang="en-US" dirty="0"/>
              <a:t>As a group, scientists seem to be bizarrely fixated on running statistical tests on everything. In fact, we use statistics so often that we sometimes forget to explain to people why we do. It’s a kind of article of faith among scientists that your findings can’t be trusted until you’ve done some stats.</a:t>
            </a:r>
          </a:p>
        </p:txBody>
      </p:sp>
    </p:spTree>
    <p:extLst>
      <p:ext uri="{BB962C8B-B14F-4D97-AF65-F5344CB8AC3E}">
        <p14:creationId xmlns:p14="http://schemas.microsoft.com/office/powerpoint/2010/main" val="13690715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Packages are collections of functions and data sets developed by the community. They increase the power of R by improving existing base R functionalities, or by adding new ones.</a:t>
            </a:r>
          </a:p>
          <a:p>
            <a:pPr>
              <a:buFont typeface="Font di sistema regolare"/>
              <a:buChar char="→"/>
            </a:pPr>
            <a:r>
              <a:rPr lang="en-US" dirty="0"/>
              <a:t>A package includes code, documentation for the package and the functions inside, some tests to check everything works as it should, and data sets.</a:t>
            </a:r>
          </a:p>
          <a:p>
            <a:pPr>
              <a:buFont typeface="Font di sistema regolare"/>
              <a:buChar char="→"/>
            </a:pPr>
            <a:r>
              <a:rPr lang="en-US" dirty="0"/>
              <a:t>The basic information about a package is provided in the DESCRIPTION file, where you can find out what the package does, who the author is, what version the documentation belongs to, the date, the type of license its use, and the package dependencies.</a:t>
            </a:r>
          </a:p>
        </p:txBody>
      </p:sp>
    </p:spTree>
    <p:extLst>
      <p:ext uri="{BB962C8B-B14F-4D97-AF65-F5344CB8AC3E}">
        <p14:creationId xmlns:p14="http://schemas.microsoft.com/office/powerpoint/2010/main" val="42906530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magine 8" descr="Immagine che contiene testo&#10;&#10;Descrizione generata automaticamente">
            <a:extLst>
              <a:ext uri="{FF2B5EF4-FFF2-40B4-BE49-F238E27FC236}">
                <a16:creationId xmlns:a16="http://schemas.microsoft.com/office/drawing/2014/main" id="{981945C3-DDEA-E34B-AB1E-AC53EFC37639}"/>
              </a:ext>
            </a:extLst>
          </p:cNvPr>
          <p:cNvPicPr>
            <a:picLocks noChangeAspect="1"/>
          </p:cNvPicPr>
          <p:nvPr/>
        </p:nvPicPr>
        <p:blipFill>
          <a:blip r:embed="rId4">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4971351" y="2198649"/>
            <a:ext cx="6923020" cy="2460702"/>
          </a:xfrm>
          <a:prstGeom prst="rect">
            <a:avLst/>
          </a:prstGeom>
        </p:spPr>
      </p:pic>
    </p:spTree>
    <p:extLst>
      <p:ext uri="{BB962C8B-B14F-4D97-AF65-F5344CB8AC3E}">
        <p14:creationId xmlns:p14="http://schemas.microsoft.com/office/powerpoint/2010/main" val="423086086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Packages can be found in ad-hoc repositories</a:t>
            </a:r>
          </a:p>
          <a:p>
            <a:pPr>
              <a:buFont typeface="Font di sistema regolare"/>
              <a:buChar char="→"/>
            </a:pPr>
            <a:r>
              <a:rPr lang="en-US" dirty="0">
                <a:solidFill>
                  <a:srgbClr val="92D050"/>
                </a:solidFill>
              </a:rPr>
              <a:t>CRAN</a:t>
            </a:r>
            <a:r>
              <a:rPr lang="en-US" dirty="0"/>
              <a:t>: the official repository, it is a network of ftp and web servers maintained by the R community around the world. </a:t>
            </a:r>
          </a:p>
          <a:p>
            <a:pPr>
              <a:buFont typeface="Font di sistema regolare"/>
              <a:buChar char="→"/>
            </a:pPr>
            <a:r>
              <a:rPr lang="en-US" dirty="0">
                <a:solidFill>
                  <a:srgbClr val="92D050"/>
                </a:solidFill>
              </a:rPr>
              <a:t>Bioconductor</a:t>
            </a:r>
            <a:r>
              <a:rPr lang="en-US" dirty="0"/>
              <a:t>: this is a topic specific repository, intended for open-source software for bioinformatics</a:t>
            </a:r>
          </a:p>
          <a:p>
            <a:pPr>
              <a:buFont typeface="Font di sistema regolare"/>
              <a:buChar char="→"/>
            </a:pPr>
            <a:r>
              <a:rPr lang="en-US" dirty="0">
                <a:solidFill>
                  <a:srgbClr val="92D050"/>
                </a:solidFill>
              </a:rPr>
              <a:t>Github</a:t>
            </a:r>
            <a:r>
              <a:rPr lang="en-US" dirty="0"/>
              <a:t> : although this is not R specific, Github is probably the most popular repository for open-source projects</a:t>
            </a:r>
          </a:p>
          <a:p>
            <a:pPr marL="0" indent="0">
              <a:buNone/>
            </a:pPr>
            <a:r>
              <a:rPr lang="en-US" dirty="0"/>
              <a:t>Packages can be installed by using the console panel and the syntax </a:t>
            </a:r>
            <a:r>
              <a:rPr lang="en-US" sz="1800" dirty="0" err="1">
                <a:solidFill>
                  <a:srgbClr val="00B0F0"/>
                </a:solidFill>
                <a:latin typeface="Courier New" panose="02070309020205020404" pitchFamily="49" charset="0"/>
                <a:cs typeface="Courier New" panose="02070309020205020404" pitchFamily="49" charset="0"/>
              </a:rPr>
              <a:t>install.packages</a:t>
            </a:r>
            <a:r>
              <a:rPr lang="en-US" sz="1800" dirty="0">
                <a:solidFill>
                  <a:schemeClr val="bg1">
                    <a:lumMod val="50000"/>
                    <a:lumOff val="50000"/>
                  </a:schemeClr>
                </a:solidFill>
                <a:latin typeface="Courier New" panose="02070309020205020404" pitchFamily="49" charset="0"/>
                <a:cs typeface="Courier New" panose="02070309020205020404" pitchFamily="49" charset="0"/>
              </a:rPr>
              <a:t>(</a:t>
            </a:r>
            <a:r>
              <a:rPr lang="en-US" sz="1800" dirty="0">
                <a:solidFill>
                  <a:srgbClr val="92D050"/>
                </a:solidFill>
                <a:latin typeface="Courier New" panose="02070309020205020404" pitchFamily="49" charset="0"/>
                <a:cs typeface="Courier New" panose="02070309020205020404" pitchFamily="49" charset="0"/>
              </a:rPr>
              <a:t>"</a:t>
            </a:r>
            <a:r>
              <a:rPr lang="en-US" sz="1800" dirty="0" err="1">
                <a:solidFill>
                  <a:srgbClr val="92D050"/>
                </a:solidFill>
                <a:latin typeface="Courier New" panose="02070309020205020404" pitchFamily="49" charset="0"/>
                <a:cs typeface="Courier New" panose="02070309020205020404" pitchFamily="49" charset="0"/>
              </a:rPr>
              <a:t>package.name</a:t>
            </a:r>
            <a:r>
              <a:rPr lang="en-US" sz="1800" dirty="0">
                <a:solidFill>
                  <a:srgbClr val="92D050"/>
                </a:solidFill>
                <a:latin typeface="Courier New" panose="02070309020205020404" pitchFamily="49" charset="0"/>
                <a:cs typeface="Courier New" panose="02070309020205020404" pitchFamily="49" charset="0"/>
              </a:rPr>
              <a:t>"</a:t>
            </a:r>
            <a:r>
              <a:rPr lang="en-US" sz="1800" dirty="0">
                <a:solidFill>
                  <a:schemeClr val="bg1">
                    <a:lumMod val="50000"/>
                    <a:lumOff val="50000"/>
                  </a:schemeClr>
                </a:solidFill>
                <a:latin typeface="Courier New" panose="02070309020205020404" pitchFamily="49" charset="0"/>
                <a:cs typeface="Courier New" panose="02070309020205020404" pitchFamily="49" charset="0"/>
              </a:rPr>
              <a:t>)</a:t>
            </a:r>
            <a:r>
              <a:rPr lang="en-US" dirty="0"/>
              <a:t>o</a:t>
            </a:r>
            <a:r>
              <a:rPr lang="en-GB" dirty="0"/>
              <a:t>r by using the toolbar “packages” in the utility panel </a:t>
            </a:r>
          </a:p>
        </p:txBody>
      </p:sp>
    </p:spTree>
    <p:extLst>
      <p:ext uri="{BB962C8B-B14F-4D97-AF65-F5344CB8AC3E}">
        <p14:creationId xmlns:p14="http://schemas.microsoft.com/office/powerpoint/2010/main" val="379481500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contenuto 4">
            <a:extLst>
              <a:ext uri="{FF2B5EF4-FFF2-40B4-BE49-F238E27FC236}">
                <a16:creationId xmlns:a16="http://schemas.microsoft.com/office/drawing/2014/main" id="{A6CE2C6B-E6F1-A047-B94A-2FD512760C2F}"/>
              </a:ext>
            </a:extLst>
          </p:cNvPr>
          <p:cNvSpPr>
            <a:spLocks noGrp="1"/>
          </p:cNvSpPr>
          <p:nvPr>
            <p:ph idx="1"/>
          </p:nvPr>
        </p:nvSpPr>
        <p:spPr/>
        <p:txBody>
          <a:bodyPr/>
          <a:lstStyle/>
          <a:p>
            <a:endParaRPr lang="it-IT"/>
          </a:p>
        </p:txBody>
      </p:sp>
      <p:grpSp>
        <p:nvGrpSpPr>
          <p:cNvPr id="9" name="Gruppo 8">
            <a:extLst>
              <a:ext uri="{FF2B5EF4-FFF2-40B4-BE49-F238E27FC236}">
                <a16:creationId xmlns:a16="http://schemas.microsoft.com/office/drawing/2014/main" id="{3E91B1EF-5114-314E-A5D6-C592D1268515}"/>
              </a:ext>
            </a:extLst>
          </p:cNvPr>
          <p:cNvGrpSpPr/>
          <p:nvPr/>
        </p:nvGrpSpPr>
        <p:grpSpPr>
          <a:xfrm>
            <a:off x="4971351" y="1125627"/>
            <a:ext cx="6657912" cy="4606744"/>
            <a:chOff x="11631737" y="2868533"/>
            <a:chExt cx="12205327" cy="7292220"/>
          </a:xfrm>
        </p:grpSpPr>
        <p:sp>
          <p:nvSpPr>
            <p:cNvPr id="10" name="Rettangolo 9">
              <a:extLst>
                <a:ext uri="{FF2B5EF4-FFF2-40B4-BE49-F238E27FC236}">
                  <a16:creationId xmlns:a16="http://schemas.microsoft.com/office/drawing/2014/main" id="{ABC4AB81-BAAF-9948-A2BB-FD95A11F5AC9}"/>
                </a:ext>
              </a:extLst>
            </p:cNvPr>
            <p:cNvSpPr/>
            <p:nvPr/>
          </p:nvSpPr>
          <p:spPr>
            <a:xfrm>
              <a:off x="11645064" y="2868533"/>
              <a:ext cx="12192000" cy="1015663"/>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Installing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package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into</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‘/home/username/</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R</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/x86_64-pc-linux-gnu-</a:t>
              </a:r>
              <a:r>
                <a:rPr kumimoji="0" lang="it-IT" sz="1800" b="0" i="0" u="none" strike="noStrike" kern="1200" cap="none" spc="0" normalizeH="0" baseline="0" noProof="0" dirty="0">
                  <a:ln>
                    <a:noFill/>
                  </a:ln>
                  <a:solidFill>
                    <a:srgbClr val="859900"/>
                  </a:solidFill>
                  <a:effectLst/>
                  <a:uLnTx/>
                  <a:uFillTx/>
                  <a:latin typeface="Courier New" panose="02070309020205020404" pitchFamily="49" charset="0"/>
                  <a:ea typeface="+mn-ea"/>
                  <a:cs typeface="+mn-cs"/>
                </a:rPr>
                <a:t>library</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3.3</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as</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lib</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is</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unspecified</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a:t>
              </a:r>
              <a:endPar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1" name="Rettangolo 10">
              <a:extLst>
                <a:ext uri="{FF2B5EF4-FFF2-40B4-BE49-F238E27FC236}">
                  <a16:creationId xmlns:a16="http://schemas.microsoft.com/office/drawing/2014/main" id="{1F96807E-9FFB-5E4D-9D5C-88BD95BA0745}"/>
                </a:ext>
              </a:extLst>
            </p:cNvPr>
            <p:cNvSpPr/>
            <p:nvPr/>
          </p:nvSpPr>
          <p:spPr>
            <a:xfrm>
              <a:off x="11631737" y="4347614"/>
              <a:ext cx="12192000" cy="286232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trying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URL </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'https://</a:t>
              </a:r>
              <a:r>
                <a:rPr kumimoji="0" lang="it-IT" sz="1800" b="0" i="0" u="none" strike="noStrike" kern="1200" cap="none" spc="0" normalizeH="0" baseline="0" noProof="0" dirty="0" err="1">
                  <a:ln>
                    <a:noFill/>
                  </a:ln>
                  <a:solidFill>
                    <a:srgbClr val="2AA198"/>
                  </a:solidFill>
                  <a:effectLst/>
                  <a:uLnTx/>
                  <a:uFillTx/>
                  <a:latin typeface="Courier New" panose="02070309020205020404" pitchFamily="49" charset="0"/>
                  <a:ea typeface="+mn-ea"/>
                  <a:cs typeface="+mn-cs"/>
                </a:rPr>
                <a:t>cran.rstudio.com</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err="1">
                  <a:ln>
                    <a:noFill/>
                  </a:ln>
                  <a:solidFill>
                    <a:srgbClr val="2AA198"/>
                  </a:solidFill>
                  <a:effectLst/>
                  <a:uLnTx/>
                  <a:uFillTx/>
                  <a:latin typeface="Courier New" panose="02070309020205020404" pitchFamily="49" charset="0"/>
                  <a:ea typeface="+mn-ea"/>
                  <a:cs typeface="+mn-cs"/>
                </a:rPr>
                <a:t>src</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err="1">
                  <a:ln>
                    <a:noFill/>
                  </a:ln>
                  <a:solidFill>
                    <a:srgbClr val="2AA198"/>
                  </a:solidFill>
                  <a:effectLst/>
                  <a:uLnTx/>
                  <a:uFillTx/>
                  <a:latin typeface="Courier New" panose="02070309020205020404" pitchFamily="49" charset="0"/>
                  <a:ea typeface="+mn-ea"/>
                  <a:cs typeface="+mn-cs"/>
                </a:rPr>
                <a:t>contrib</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/vioplot_0.2.tar.gz'</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Content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type</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err="1">
                  <a:ln>
                    <a:noFill/>
                  </a:ln>
                  <a:solidFill>
                    <a:srgbClr val="2AA198"/>
                  </a:solidFill>
                  <a:effectLst/>
                  <a:uLnTx/>
                  <a:uFillTx/>
                  <a:latin typeface="Courier New" panose="02070309020205020404" pitchFamily="49" charset="0"/>
                  <a:ea typeface="+mn-ea"/>
                  <a:cs typeface="+mn-cs"/>
                </a:rPr>
                <a:t>application</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/x-</a:t>
              </a:r>
              <a:r>
                <a:rPr kumimoji="0" lang="it-IT" sz="1800" b="0" i="0" u="none" strike="noStrike" kern="1200" cap="none" spc="0" normalizeH="0" baseline="0" noProof="0" dirty="0" err="1">
                  <a:ln>
                    <a:noFill/>
                  </a:ln>
                  <a:solidFill>
                    <a:srgbClr val="2AA198"/>
                  </a:solidFill>
                  <a:effectLst/>
                  <a:uLnTx/>
                  <a:uFillTx/>
                  <a:latin typeface="Courier New" panose="02070309020205020404" pitchFamily="49" charset="0"/>
                  <a:ea typeface="+mn-ea"/>
                  <a:cs typeface="+mn-cs"/>
                </a:rPr>
                <a:t>gzip</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length</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3801</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bytes</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downloaded</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a:ln>
                    <a:noFill/>
                  </a:ln>
                  <a:solidFill>
                    <a:srgbClr val="2AA198"/>
                  </a:solidFill>
                  <a:effectLst/>
                  <a:uLnTx/>
                  <a:uFillTx/>
                  <a:latin typeface="Courier New" panose="02070309020205020404" pitchFamily="49" charset="0"/>
                  <a:ea typeface="+mn-ea"/>
                  <a:cs typeface="+mn-cs"/>
                </a:rPr>
                <a:t>3801</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bytes</a:t>
              </a:r>
              <a:endPar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2" name="Rettangolo 11">
              <a:extLst>
                <a:ext uri="{FF2B5EF4-FFF2-40B4-BE49-F238E27FC236}">
                  <a16:creationId xmlns:a16="http://schemas.microsoft.com/office/drawing/2014/main" id="{7BDC320E-DDCE-F14A-B919-7CDCF4CACEFC}"/>
                </a:ext>
              </a:extLst>
            </p:cNvPr>
            <p:cNvSpPr/>
            <p:nvPr/>
          </p:nvSpPr>
          <p:spPr>
            <a:xfrm>
              <a:off x="11631737" y="7760096"/>
              <a:ext cx="12192000" cy="240065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installing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a:ln>
                    <a:noFill/>
                  </a:ln>
                  <a:solidFill>
                    <a:srgbClr val="859900"/>
                  </a:solidFill>
                  <a:effectLst/>
                  <a:uLnTx/>
                  <a:uFillTx/>
                  <a:latin typeface="Courier New" panose="02070309020205020404" pitchFamily="49" charset="0"/>
                  <a:ea typeface="+mn-ea"/>
                  <a:cs typeface="+mn-cs"/>
                </a:rPr>
                <a:t>source</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package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vioplot</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a:ln>
                    <a:noFill/>
                  </a:ln>
                  <a:solidFill>
                    <a:srgbClr val="859900"/>
                  </a:solidFill>
                  <a:effectLst/>
                  <a:uLnTx/>
                  <a:uFillTx/>
                  <a:latin typeface="Courier New" panose="02070309020205020404" pitchFamily="49" charset="0"/>
                  <a:ea typeface="+mn-ea"/>
                  <a:cs typeface="+mn-cs"/>
                </a:rPr>
                <a:t>...</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R</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preparing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package </a:t>
              </a:r>
              <a:r>
                <a:rPr kumimoji="0" lang="it-IT" sz="1800" b="0" i="0" u="none" strike="noStrike" kern="1200" cap="none" spc="0" normalizeH="0" baseline="0" noProof="0" dirty="0">
                  <a:ln>
                    <a:noFill/>
                  </a:ln>
                  <a:solidFill>
                    <a:srgbClr val="859900"/>
                  </a:solidFill>
                  <a:effectLst/>
                  <a:uLnTx/>
                  <a:uFillTx/>
                  <a:latin typeface="Courier New" panose="02070309020205020404" pitchFamily="49" charset="0"/>
                  <a:ea typeface="+mn-ea"/>
                  <a:cs typeface="+mn-cs"/>
                </a:rPr>
                <a:t>for</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lazy</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loading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help ***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installing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help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indices</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building package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indices</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testing</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59900"/>
                  </a:solidFill>
                  <a:effectLst/>
                  <a:uLnTx/>
                  <a:uFillTx/>
                  <a:latin typeface="Courier New" panose="02070309020205020404" pitchFamily="49" charset="0"/>
                  <a:ea typeface="+mn-ea"/>
                  <a:cs typeface="+mn-cs"/>
                </a:rPr>
                <a:t>if</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installed</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package can be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loaded</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 * DONE (</a:t>
              </a:r>
              <a:r>
                <a:rPr kumimoji="0" lang="it-IT" sz="1800" b="0" i="0" u="none" strike="noStrike" kern="1200" cap="none" spc="0" normalizeH="0" baseline="0" noProof="0" dirty="0" err="1">
                  <a:ln>
                    <a:noFill/>
                  </a:ln>
                  <a:solidFill>
                    <a:srgbClr val="839496"/>
                  </a:solidFill>
                  <a:effectLst/>
                  <a:uLnTx/>
                  <a:uFillTx/>
                  <a:latin typeface="Courier New" panose="02070309020205020404" pitchFamily="49" charset="0"/>
                  <a:ea typeface="+mn-ea"/>
                  <a:cs typeface="+mn-cs"/>
                </a:rPr>
                <a:t>vioplot</a:t>
              </a:r>
              <a:r>
                <a:rPr kumimoji="0" lang="it-IT" sz="1800" b="0" i="0" u="none" strike="noStrike" kern="1200" cap="none" spc="0" normalizeH="0" baseline="0" noProof="0" dirty="0">
                  <a:ln>
                    <a:noFill/>
                  </a:ln>
                  <a:solidFill>
                    <a:srgbClr val="839496"/>
                  </a:solidFill>
                  <a:effectLst/>
                  <a:uLnTx/>
                  <a:uFillTx/>
                  <a:latin typeface="Courier New" panose="02070309020205020404" pitchFamily="49" charset="0"/>
                  <a:ea typeface="+mn-ea"/>
                  <a:cs typeface="+mn-cs"/>
                </a:rPr>
                <a:t>)</a:t>
              </a:r>
              <a:endParaRPr kumimoji="0" lang="it-IT"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41260172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pic>
        <p:nvPicPr>
          <p:cNvPr id="7" name="Immagine 6" descr="Immagine che contiene testo&#10;&#10;Descrizione generata automaticamente">
            <a:extLst>
              <a:ext uri="{FF2B5EF4-FFF2-40B4-BE49-F238E27FC236}">
                <a16:creationId xmlns:a16="http://schemas.microsoft.com/office/drawing/2014/main" id="{5FAAC3B1-147D-7343-8AFA-2FEBD6515FF8}"/>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a:stretch/>
        </p:blipFill>
        <p:spPr>
          <a:xfrm>
            <a:off x="6096000" y="1828800"/>
            <a:ext cx="5239164" cy="4628985"/>
          </a:xfrm>
          <a:prstGeom prst="rect">
            <a:avLst/>
          </a:prstGeom>
        </p:spPr>
      </p:pic>
    </p:spTree>
    <p:extLst>
      <p:ext uri="{BB962C8B-B14F-4D97-AF65-F5344CB8AC3E}">
        <p14:creationId xmlns:p14="http://schemas.microsoft.com/office/powerpoint/2010/main" val="326336761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grpSp>
        <p:nvGrpSpPr>
          <p:cNvPr id="8" name="Gruppo 7">
            <a:extLst>
              <a:ext uri="{FF2B5EF4-FFF2-40B4-BE49-F238E27FC236}">
                <a16:creationId xmlns:a16="http://schemas.microsoft.com/office/drawing/2014/main" id="{A3B9FCB9-4CC8-1940-B88E-3778D445F3A7}"/>
              </a:ext>
            </a:extLst>
          </p:cNvPr>
          <p:cNvGrpSpPr>
            <a:grpSpLocks noChangeAspect="1"/>
          </p:cNvGrpSpPr>
          <p:nvPr/>
        </p:nvGrpSpPr>
        <p:grpSpPr>
          <a:xfrm>
            <a:off x="6094476" y="1828800"/>
            <a:ext cx="5239164" cy="4661521"/>
            <a:chOff x="11550322" y="2165684"/>
            <a:chExt cx="12092382" cy="10759141"/>
          </a:xfrm>
        </p:grpSpPr>
        <p:pic>
          <p:nvPicPr>
            <p:cNvPr id="9" name="Immagine 8" descr="Immagine che contiene testo&#10;&#10;Descrizione generata automaticamente">
              <a:extLst>
                <a:ext uri="{FF2B5EF4-FFF2-40B4-BE49-F238E27FC236}">
                  <a16:creationId xmlns:a16="http://schemas.microsoft.com/office/drawing/2014/main" id="{720D1C3A-DB3C-2B45-B081-8084671ECA86}"/>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1750" t="12077" r="1582"/>
            <a:stretch/>
          </p:blipFill>
          <p:spPr>
            <a:xfrm>
              <a:off x="11766886" y="3465095"/>
              <a:ext cx="11875816" cy="945973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115759B7-B6C9-9344-A3D4-B75CD70E692A}"/>
                </a:ext>
              </a:extLst>
            </p:cNvPr>
            <p:cNvPicPr>
              <a:picLocks noChangeAspect="1"/>
            </p:cNvPicPr>
            <p:nvPr/>
          </p:nvPicPr>
          <p:blipFill rotWithShape="1">
            <a:blip r:embed="rId5">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b="87281"/>
            <a:stretch/>
          </p:blipFill>
          <p:spPr>
            <a:xfrm>
              <a:off x="11550322" y="2165684"/>
              <a:ext cx="12092382" cy="1271406"/>
            </a:xfrm>
            <a:prstGeom prst="rect">
              <a:avLst/>
            </a:prstGeom>
          </p:spPr>
        </p:pic>
      </p:grpSp>
    </p:spTree>
    <p:extLst>
      <p:ext uri="{BB962C8B-B14F-4D97-AF65-F5344CB8AC3E}">
        <p14:creationId xmlns:p14="http://schemas.microsoft.com/office/powerpoint/2010/main" val="293495678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grpSp>
        <p:nvGrpSpPr>
          <p:cNvPr id="11" name="Gruppo 10">
            <a:extLst>
              <a:ext uri="{FF2B5EF4-FFF2-40B4-BE49-F238E27FC236}">
                <a16:creationId xmlns:a16="http://schemas.microsoft.com/office/drawing/2014/main" id="{3B13B3E9-5821-0F42-B781-612F56F75385}"/>
              </a:ext>
            </a:extLst>
          </p:cNvPr>
          <p:cNvGrpSpPr>
            <a:grpSpLocks noChangeAspect="1"/>
          </p:cNvGrpSpPr>
          <p:nvPr/>
        </p:nvGrpSpPr>
        <p:grpSpPr>
          <a:xfrm>
            <a:off x="6094476" y="1828800"/>
            <a:ext cx="5239163" cy="4491130"/>
            <a:chOff x="11550322" y="2165684"/>
            <a:chExt cx="12092382" cy="10365865"/>
          </a:xfrm>
        </p:grpSpPr>
        <p:pic>
          <p:nvPicPr>
            <p:cNvPr id="12" name="Immagine 11" descr="Immagine che contiene testo&#10;&#10;Descrizione generata automaticamente">
              <a:extLst>
                <a:ext uri="{FF2B5EF4-FFF2-40B4-BE49-F238E27FC236}">
                  <a16:creationId xmlns:a16="http://schemas.microsoft.com/office/drawing/2014/main" id="{FC5910A1-595F-4643-9691-7046A1DC26D7}"/>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b="87281"/>
            <a:stretch/>
          </p:blipFill>
          <p:spPr>
            <a:xfrm>
              <a:off x="11550322" y="2165684"/>
              <a:ext cx="12092382" cy="1271406"/>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444E6390-B9B8-6243-AA0F-B9D97BA494D0}"/>
                </a:ext>
              </a:extLst>
            </p:cNvPr>
            <p:cNvPicPr>
              <a:picLocks noChangeAspect="1"/>
            </p:cNvPicPr>
            <p:nvPr/>
          </p:nvPicPr>
          <p:blipFill rotWithShape="1">
            <a:blip r:embed="rId5">
              <a:clrChange>
                <a:clrFrom>
                  <a:srgbClr val="323232"/>
                </a:clrFrom>
                <a:clrTo>
                  <a:srgbClr val="323232">
                    <a:alpha val="0"/>
                  </a:srgbClr>
                </a:clrTo>
              </a:clrChange>
              <a:extLst>
                <a:ext uri="{28A0092B-C50C-407E-A947-70E740481C1C}">
                  <a14:useLocalDpi xmlns:a14="http://schemas.microsoft.com/office/drawing/2010/main" val="0"/>
                </a:ext>
              </a:extLst>
            </a:blip>
            <a:srcRect l="1792" t="13443" r="2692"/>
            <a:stretch/>
          </p:blipFill>
          <p:spPr>
            <a:xfrm>
              <a:off x="11821355" y="3364901"/>
              <a:ext cx="11550316" cy="9166648"/>
            </a:xfrm>
            <a:prstGeom prst="rect">
              <a:avLst/>
            </a:prstGeom>
          </p:spPr>
        </p:pic>
      </p:grpSp>
    </p:spTree>
    <p:extLst>
      <p:ext uri="{BB962C8B-B14F-4D97-AF65-F5344CB8AC3E}">
        <p14:creationId xmlns:p14="http://schemas.microsoft.com/office/powerpoint/2010/main" val="147835095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Data types</a:t>
            </a:r>
          </a:p>
          <a:p>
            <a:pPr>
              <a:buFont typeface="Font di sistema regolare"/>
              <a:buChar char="→"/>
            </a:pPr>
            <a:r>
              <a:rPr lang="en-GB" dirty="0"/>
              <a:t>Plain text and delimited files (.txt, .csv, .</a:t>
            </a:r>
            <a:r>
              <a:rPr lang="en-GB" dirty="0" err="1"/>
              <a:t>tsv</a:t>
            </a:r>
            <a:r>
              <a:rPr lang="en-GB" dirty="0"/>
              <a:t>)</a:t>
            </a:r>
          </a:p>
          <a:p>
            <a:pPr>
              <a:buFont typeface="Font di sistema regolare"/>
              <a:buChar char="→"/>
            </a:pPr>
            <a:r>
              <a:rPr lang="en-GB" dirty="0"/>
              <a:t>Microsoft Word and Excel files (.doc, .docx, .</a:t>
            </a:r>
            <a:r>
              <a:rPr lang="en-GB" dirty="0" err="1"/>
              <a:t>xls</a:t>
            </a:r>
            <a:r>
              <a:rPr lang="en-GB" dirty="0"/>
              <a:t>, .xlsx)</a:t>
            </a:r>
          </a:p>
          <a:p>
            <a:pPr>
              <a:buFont typeface="Font di sistema regolare"/>
              <a:buChar char="→"/>
            </a:pPr>
            <a:r>
              <a:rPr lang="en-GB" dirty="0"/>
              <a:t>Databases (SQLite, MySQL, Microsoft Access)</a:t>
            </a:r>
          </a:p>
          <a:p>
            <a:pPr>
              <a:buFont typeface="Font di sistema regolare"/>
              <a:buChar char="→"/>
            </a:pPr>
            <a:r>
              <a:rPr lang="en-GB" dirty="0"/>
              <a:t>Data in statistical software (SAS, SPSS, NCSS, Octave)</a:t>
            </a:r>
          </a:p>
          <a:p>
            <a:pPr marL="0" indent="0">
              <a:buNone/>
            </a:pPr>
            <a:endParaRPr lang="en-GB" dirty="0"/>
          </a:p>
          <a:p>
            <a:pPr marL="0" indent="0">
              <a:buNone/>
            </a:pPr>
            <a:r>
              <a:rPr lang="en-GB" dirty="0">
                <a:solidFill>
                  <a:srgbClr val="92D050"/>
                </a:solidFill>
              </a:rPr>
              <a:t>Data source</a:t>
            </a:r>
          </a:p>
          <a:p>
            <a:pPr>
              <a:buFont typeface="Font di sistema regolare"/>
              <a:buChar char="→"/>
            </a:pPr>
            <a:r>
              <a:rPr lang="en-GB" dirty="0"/>
              <a:t>in R and R packages</a:t>
            </a:r>
          </a:p>
          <a:p>
            <a:pPr>
              <a:buFont typeface="Font di sistema regolare"/>
              <a:buChar char="→"/>
            </a:pPr>
            <a:r>
              <a:rPr lang="en-GB" dirty="0"/>
              <a:t>on your computer storage</a:t>
            </a:r>
          </a:p>
          <a:p>
            <a:pPr>
              <a:buFont typeface="Font di sistema regolare"/>
              <a:buChar char="→"/>
            </a:pPr>
            <a:r>
              <a:rPr lang="en-GB" dirty="0"/>
              <a:t>on a local or linked network</a:t>
            </a:r>
          </a:p>
          <a:p>
            <a:pPr>
              <a:buFont typeface="Font di sistema regolare"/>
              <a:buChar char="→"/>
            </a:pPr>
            <a:r>
              <a:rPr lang="en-GB" dirty="0"/>
              <a:t>anywhere on the global Internet</a:t>
            </a:r>
          </a:p>
          <a:p>
            <a:pPr marL="0" indent="0">
              <a:buNone/>
            </a:pPr>
            <a:endParaRPr lang="en-GB" dirty="0"/>
          </a:p>
        </p:txBody>
      </p:sp>
    </p:spTree>
    <p:extLst>
      <p:ext uri="{BB962C8B-B14F-4D97-AF65-F5344CB8AC3E}">
        <p14:creationId xmlns:p14="http://schemas.microsoft.com/office/powerpoint/2010/main" val="85763338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Homogeneity: Tells us whether the data structure is ‘homogeneous’ i.e. it contains only similar types of data for instance all numeric, all string etc. , or a combination of multiple data types i.e. ‘heterogeneous’.</a:t>
            </a:r>
          </a:p>
          <a:p>
            <a:pPr>
              <a:buFont typeface="Font di sistema regolare"/>
              <a:buChar char="→"/>
            </a:pPr>
            <a:r>
              <a:rPr lang="en-GB" dirty="0"/>
              <a:t>Dimension: Tells us in what fashion, order data will be stored, whether it is linear or 1D, tabular or 2D etc.</a:t>
            </a:r>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marL="0" indent="0">
              <a:buNone/>
            </a:pPr>
            <a:endParaRPr lang="en-GB" dirty="0"/>
          </a:p>
          <a:p>
            <a:pPr marL="0" indent="0">
              <a:buNone/>
            </a:pPr>
            <a:endParaRPr lang="en-GB" dirty="0"/>
          </a:p>
        </p:txBody>
      </p:sp>
      <p:graphicFrame>
        <p:nvGraphicFramePr>
          <p:cNvPr id="7" name="Tabella 6">
            <a:extLst>
              <a:ext uri="{FF2B5EF4-FFF2-40B4-BE49-F238E27FC236}">
                <a16:creationId xmlns:a16="http://schemas.microsoft.com/office/drawing/2014/main" id="{3A7131EC-DA8C-E34E-B7A8-0EA61154D452}"/>
              </a:ext>
            </a:extLst>
          </p:cNvPr>
          <p:cNvGraphicFramePr>
            <a:graphicFrameLocks noGrp="1"/>
          </p:cNvGraphicFramePr>
          <p:nvPr/>
        </p:nvGraphicFramePr>
        <p:xfrm>
          <a:off x="5363067" y="3761771"/>
          <a:ext cx="5790720" cy="1070658"/>
        </p:xfrm>
        <a:graphic>
          <a:graphicData uri="http://schemas.openxmlformats.org/drawingml/2006/table">
            <a:tbl>
              <a:tblPr>
                <a:tableStyleId>{5940675A-B579-460E-94D1-54222C63F5DA}</a:tableStyleId>
              </a:tblPr>
              <a:tblGrid>
                <a:gridCol w="1401867">
                  <a:extLst>
                    <a:ext uri="{9D8B030D-6E8A-4147-A177-3AD203B41FA5}">
                      <a16:colId xmlns:a16="http://schemas.microsoft.com/office/drawing/2014/main" val="2446339656"/>
                    </a:ext>
                  </a:extLst>
                </a:gridCol>
                <a:gridCol w="1462951">
                  <a:extLst>
                    <a:ext uri="{9D8B030D-6E8A-4147-A177-3AD203B41FA5}">
                      <a16:colId xmlns:a16="http://schemas.microsoft.com/office/drawing/2014/main" val="4159311175"/>
                    </a:ext>
                  </a:extLst>
                </a:gridCol>
                <a:gridCol w="1462951">
                  <a:extLst>
                    <a:ext uri="{9D8B030D-6E8A-4147-A177-3AD203B41FA5}">
                      <a16:colId xmlns:a16="http://schemas.microsoft.com/office/drawing/2014/main" val="1151970045"/>
                    </a:ext>
                  </a:extLst>
                </a:gridCol>
                <a:gridCol w="1462951">
                  <a:extLst>
                    <a:ext uri="{9D8B030D-6E8A-4147-A177-3AD203B41FA5}">
                      <a16:colId xmlns:a16="http://schemas.microsoft.com/office/drawing/2014/main" val="533753761"/>
                    </a:ext>
                  </a:extLst>
                </a:gridCol>
              </a:tblGrid>
              <a:tr h="356886">
                <a:tc>
                  <a:txBody>
                    <a:bodyPr/>
                    <a:lstStyle/>
                    <a:p>
                      <a:pPr algn="ctr" fontAlgn="ctr"/>
                      <a:endParaRPr lang="en-GB" sz="1800" b="0" i="0" u="none" strike="noStrike" noProof="0">
                        <a:solidFill>
                          <a:srgbClr val="000000"/>
                        </a:solidFill>
                        <a:effectLst/>
                        <a:latin typeface="DIN Condensed Bold" pitchFamily="2" charset="0"/>
                      </a:endParaRPr>
                    </a:p>
                  </a:txBody>
                  <a:tcPr marL="9525" marR="9525" marT="9525" marB="0" anchor="ctr">
                    <a:lnL w="12700" cmpd="sng">
                      <a:noFill/>
                    </a:lnL>
                    <a:lnR w="38100" cap="flat" cmpd="sng" algn="ctr">
                      <a:solidFill>
                        <a:schemeClr val="bg1">
                          <a:lumMod val="10000"/>
                          <a:lumOff val="90000"/>
                        </a:schemeClr>
                      </a:solidFill>
                      <a:prstDash val="solid"/>
                      <a:round/>
                      <a:headEnd type="none" w="med" len="med"/>
                      <a:tailEnd type="none" w="med" len="med"/>
                    </a:lnR>
                    <a:lnT w="12700" cmpd="sng">
                      <a:noFill/>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a:solidFill>
                            <a:schemeClr val="bg1">
                              <a:lumMod val="10000"/>
                              <a:lumOff val="90000"/>
                            </a:schemeClr>
                          </a:solidFill>
                          <a:effectLst/>
                        </a:rPr>
                        <a:t>1D</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a:solidFill>
                            <a:schemeClr val="bg1">
                              <a:lumMod val="10000"/>
                              <a:lumOff val="90000"/>
                            </a:schemeClr>
                          </a:solidFill>
                          <a:effectLst/>
                        </a:rPr>
                        <a:t>2D</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a:solidFill>
                            <a:schemeClr val="bg1">
                              <a:lumMod val="10000"/>
                              <a:lumOff val="90000"/>
                            </a:schemeClr>
                          </a:solidFill>
                          <a:effectLst/>
                        </a:rPr>
                        <a:t>Multi-D</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extLst>
                  <a:ext uri="{0D108BD9-81ED-4DB2-BD59-A6C34878D82A}">
                    <a16:rowId xmlns:a16="http://schemas.microsoft.com/office/drawing/2014/main" val="2932604390"/>
                  </a:ext>
                </a:extLst>
              </a:tr>
              <a:tr h="356886">
                <a:tc>
                  <a:txBody>
                    <a:bodyPr/>
                    <a:lstStyle/>
                    <a:p>
                      <a:pPr algn="ctr" fontAlgn="ctr"/>
                      <a:r>
                        <a:rPr lang="en-GB" sz="1800" u="none" strike="noStrike" noProof="0">
                          <a:solidFill>
                            <a:schemeClr val="bg1">
                              <a:lumMod val="10000"/>
                              <a:lumOff val="90000"/>
                            </a:schemeClr>
                          </a:solidFill>
                          <a:effectLst/>
                        </a:rPr>
                        <a:t>Homogeneous</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a:solidFill>
                            <a:srgbClr val="8ABF5E"/>
                          </a:solidFill>
                          <a:effectLst/>
                        </a:rPr>
                        <a:t>Vector</a:t>
                      </a:r>
                      <a:endParaRPr lang="en-GB" sz="1800" b="0" i="0" u="none" strike="noStrike" noProof="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dirty="0">
                          <a:solidFill>
                            <a:srgbClr val="8ABF5E"/>
                          </a:solidFill>
                          <a:effectLst/>
                        </a:rPr>
                        <a:t>Matrix</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a:solidFill>
                            <a:srgbClr val="8ABF5E"/>
                          </a:solidFill>
                          <a:effectLst/>
                        </a:rPr>
                        <a:t>Array</a:t>
                      </a:r>
                      <a:endParaRPr lang="en-GB" sz="1800" b="0" i="0" u="none" strike="noStrike" noProof="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670169"/>
                  </a:ext>
                </a:extLst>
              </a:tr>
              <a:tr h="356886">
                <a:tc>
                  <a:txBody>
                    <a:bodyPr/>
                    <a:lstStyle/>
                    <a:p>
                      <a:pPr algn="ctr" fontAlgn="ctr"/>
                      <a:r>
                        <a:rPr lang="en-GB" sz="1800" u="none" strike="noStrike" noProof="0">
                          <a:solidFill>
                            <a:schemeClr val="bg1">
                              <a:lumMod val="10000"/>
                              <a:lumOff val="90000"/>
                            </a:schemeClr>
                          </a:solidFill>
                          <a:effectLst/>
                        </a:rPr>
                        <a:t>Heterogeneous</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dirty="0">
                          <a:solidFill>
                            <a:srgbClr val="8ABF5E"/>
                          </a:solidFill>
                          <a:effectLst/>
                        </a:rPr>
                        <a:t>List</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dirty="0">
                          <a:solidFill>
                            <a:srgbClr val="8ABF5E"/>
                          </a:solidFill>
                          <a:effectLst/>
                        </a:rPr>
                        <a:t>Dataframe</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5722153"/>
                  </a:ext>
                </a:extLst>
              </a:tr>
            </a:tbl>
          </a:graphicData>
        </a:graphic>
      </p:graphicFrame>
    </p:spTree>
    <p:extLst>
      <p:ext uri="{BB962C8B-B14F-4D97-AF65-F5344CB8AC3E}">
        <p14:creationId xmlns:p14="http://schemas.microsoft.com/office/powerpoint/2010/main" val="330972230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a:buFont typeface="Font di sistema regolare"/>
              <a:buChar char="→"/>
            </a:pPr>
            <a:r>
              <a:rPr lang="en-GB" dirty="0">
                <a:solidFill>
                  <a:srgbClr val="92D050"/>
                </a:solidFill>
              </a:rPr>
              <a:t>Vectors</a:t>
            </a:r>
            <a:r>
              <a:rPr lang="en-GB" dirty="0"/>
              <a:t> – collections of only same-type elements</a:t>
            </a:r>
          </a:p>
          <a:p>
            <a:pPr marL="0" indent="0">
              <a:buNone/>
            </a:pPr>
            <a:r>
              <a:rPr lang="en-GB" sz="1400" dirty="0"/>
              <a:t>Vectors do not have a dimension: there is no column or row vector</a:t>
            </a:r>
          </a:p>
          <a:p>
            <a:pPr>
              <a:buFont typeface="Font di sistema regolare"/>
              <a:buChar char="→"/>
            </a:pPr>
            <a:r>
              <a:rPr lang="en-GB" dirty="0">
                <a:solidFill>
                  <a:srgbClr val="92D050"/>
                </a:solidFill>
              </a:rPr>
              <a:t>Matrices</a:t>
            </a:r>
            <a:r>
              <a:rPr lang="en-GB" dirty="0"/>
              <a:t> – rectangular containers of only same-type elements</a:t>
            </a:r>
          </a:p>
          <a:p>
            <a:pPr marL="0" indent="0">
              <a:buNone/>
            </a:pPr>
            <a:r>
              <a:rPr lang="en-GB" sz="1400" dirty="0"/>
              <a:t>A Matrix is a rectangular structure of rows and columns in which every element is of the same type, often all numerics</a:t>
            </a:r>
          </a:p>
          <a:p>
            <a:pPr>
              <a:buFont typeface="Font di sistema regolare"/>
              <a:buChar char="→"/>
            </a:pPr>
            <a:r>
              <a:rPr lang="en-GB" dirty="0">
                <a:solidFill>
                  <a:srgbClr val="92D050"/>
                </a:solidFill>
              </a:rPr>
              <a:t>Data Frames </a:t>
            </a:r>
            <a:r>
              <a:rPr lang="en-GB" dirty="0"/>
              <a:t>– contain many types of vectors , all of the same length</a:t>
            </a:r>
          </a:p>
          <a:p>
            <a:pPr marL="0" indent="0">
              <a:buNone/>
            </a:pPr>
            <a:r>
              <a:rPr lang="en-GB" sz="1400" dirty="0"/>
              <a:t>A data.frame is a rectangular collection of vectors, all of which are of the same length but differing data types</a:t>
            </a:r>
          </a:p>
          <a:p>
            <a:pPr>
              <a:buFont typeface="Font di sistema regolare"/>
              <a:buChar char="→"/>
            </a:pPr>
            <a:r>
              <a:rPr lang="en-GB" dirty="0">
                <a:solidFill>
                  <a:srgbClr val="92D050"/>
                </a:solidFill>
              </a:rPr>
              <a:t>Arrays</a:t>
            </a:r>
            <a:r>
              <a:rPr lang="en-GB" dirty="0"/>
              <a:t> – Vectors with dimensions for each same-type element</a:t>
            </a:r>
          </a:p>
          <a:p>
            <a:pPr marL="0" indent="0">
              <a:buNone/>
            </a:pPr>
            <a:r>
              <a:rPr lang="en-GB" sz="1400" dirty="0"/>
              <a:t>An Array is a multidimensional Vector whose elements are all the same type, but which also have attributes having dimensions (dim) that can also be named (dimnames)</a:t>
            </a:r>
          </a:p>
          <a:p>
            <a:pPr>
              <a:buFont typeface="Font di sistema regolare"/>
              <a:buChar char="→"/>
            </a:pPr>
            <a:r>
              <a:rPr lang="en-GB" dirty="0">
                <a:solidFill>
                  <a:srgbClr val="92D050"/>
                </a:solidFill>
              </a:rPr>
              <a:t>Lists</a:t>
            </a:r>
            <a:r>
              <a:rPr lang="en-GB" dirty="0"/>
              <a:t> – containers for elements of multi-type data types</a:t>
            </a:r>
          </a:p>
          <a:p>
            <a:pPr marL="0" indent="0">
              <a:buNone/>
            </a:pPr>
            <a:r>
              <a:rPr lang="en-GB" sz="1400" dirty="0"/>
              <a:t>Lists are used to store any number of items of any type: all numeric or all character vectors, or a mix of them; complete data.frames; and even other lists</a:t>
            </a:r>
          </a:p>
        </p:txBody>
      </p:sp>
    </p:spTree>
    <p:extLst>
      <p:ext uri="{BB962C8B-B14F-4D97-AF65-F5344CB8AC3E}">
        <p14:creationId xmlns:p14="http://schemas.microsoft.com/office/powerpoint/2010/main" val="382441659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field of statistics is the science of learning from data.</a:t>
            </a:r>
          </a:p>
          <a:p>
            <a:pPr>
              <a:buFont typeface="Font di sistema regolare"/>
              <a:buChar char="→"/>
            </a:pPr>
            <a:r>
              <a:rPr lang="en-US" dirty="0"/>
              <a:t>Statistical knowledge helps you use the proper methods to collect the data, employ the correct analyses, and effectively present the results.</a:t>
            </a:r>
          </a:p>
          <a:p>
            <a:pPr>
              <a:buFont typeface="Font di sistema regolare"/>
              <a:buChar char="→"/>
            </a:pPr>
            <a:r>
              <a:rPr lang="en-US" dirty="0"/>
              <a:t>Statistics is a crucial process behind how we make discoveries in science, make decisions based on data, and make predictions.</a:t>
            </a:r>
          </a:p>
          <a:p>
            <a:pPr>
              <a:buFont typeface="Font di sistema regolare"/>
              <a:buChar char="→"/>
            </a:pPr>
            <a:r>
              <a:rPr lang="en-US" dirty="0"/>
              <a:t>Statistics allows you to understand a subject much more deeply.</a:t>
            </a:r>
          </a:p>
        </p:txBody>
      </p:sp>
    </p:spTree>
    <p:extLst>
      <p:ext uri="{BB962C8B-B14F-4D97-AF65-F5344CB8AC3E}">
        <p14:creationId xmlns:p14="http://schemas.microsoft.com/office/powerpoint/2010/main" val="47280962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Importing data, using the </a:t>
            </a:r>
            <a:r>
              <a:rPr lang="en-GB" dirty="0">
                <a:solidFill>
                  <a:srgbClr val="00B0F0"/>
                </a:solidFill>
                <a:latin typeface="Courier New" panose="02070309020205020404" pitchFamily="49" charset="0"/>
                <a:cs typeface="Courier New" panose="02070309020205020404" pitchFamily="49" charset="0"/>
              </a:rPr>
              <a:t>read</a:t>
            </a:r>
            <a:r>
              <a:rPr lang="en-GB" dirty="0">
                <a:solidFill>
                  <a:schemeClr val="bg1">
                    <a:lumMod val="50000"/>
                    <a:lumOff val="50000"/>
                  </a:schemeClr>
                </a:solidFill>
                <a:latin typeface="Courier New" panose="02070309020205020404" pitchFamily="49" charset="0"/>
                <a:cs typeface="Courier New" panose="02070309020205020404" pitchFamily="49" charset="0"/>
              </a:rPr>
              <a:t>()</a:t>
            </a:r>
            <a:r>
              <a:rPr lang="en-GB" dirty="0"/>
              <a:t> function</a:t>
            </a:r>
          </a:p>
          <a:p>
            <a:pPr marL="0" indent="0">
              <a:buNone/>
            </a:pPr>
            <a:r>
              <a:rPr lang="en-GB" dirty="0"/>
              <a:t>It’s the easiest way to import delimited data files, and results in a data.frame.</a:t>
            </a:r>
          </a:p>
          <a:p>
            <a:pPr marL="0" indent="0">
              <a:buNone/>
            </a:pPr>
            <a:endParaRPr lang="en-GB" dirty="0"/>
          </a:p>
          <a:p>
            <a:pPr marL="0" indent="0">
              <a:buNone/>
            </a:pPr>
            <a:r>
              <a:rPr lang="en-GB" dirty="0">
                <a:solidFill>
                  <a:srgbClr val="92D050"/>
                </a:solidFill>
              </a:rPr>
              <a:t>Three arguments:</a:t>
            </a:r>
          </a:p>
          <a:p>
            <a:pPr>
              <a:buFont typeface="Font di sistema regolare"/>
              <a:buChar char="→"/>
            </a:pPr>
            <a:r>
              <a:rPr lang="en-GB" dirty="0"/>
              <a:t>The </a:t>
            </a:r>
            <a:r>
              <a:rPr lang="en-GB" dirty="0">
                <a:solidFill>
                  <a:srgbClr val="92D050"/>
                </a:solidFill>
              </a:rPr>
              <a:t>path</a:t>
            </a:r>
            <a:r>
              <a:rPr lang="en-GB" dirty="0"/>
              <a:t> and </a:t>
            </a:r>
            <a:r>
              <a:rPr lang="en-GB" dirty="0">
                <a:solidFill>
                  <a:srgbClr val="92D050"/>
                </a:solidFill>
              </a:rPr>
              <a:t>filename</a:t>
            </a:r>
            <a:r>
              <a:rPr lang="en-GB" dirty="0"/>
              <a:t> or </a:t>
            </a:r>
            <a:r>
              <a:rPr lang="en-GB" dirty="0">
                <a:solidFill>
                  <a:srgbClr val="92D050"/>
                </a:solidFill>
              </a:rPr>
              <a:t>URL</a:t>
            </a:r>
            <a:r>
              <a:rPr lang="en-GB" dirty="0"/>
              <a:t> of the data file</a:t>
            </a:r>
          </a:p>
          <a:p>
            <a:pPr>
              <a:buFont typeface="Font di sistema regolare"/>
              <a:buChar char="→"/>
            </a:pPr>
            <a:r>
              <a:rPr lang="en-GB" dirty="0"/>
              <a:t>Whether the first line contains the column header labels</a:t>
            </a:r>
          </a:p>
          <a:p>
            <a:pPr marL="0" indent="0">
              <a:buNone/>
            </a:pPr>
            <a:r>
              <a:rPr lang="en-GB" sz="1300" dirty="0"/>
              <a:t>set to TRUE if and only if the first row contains one fewer fields than the number of columns</a:t>
            </a:r>
          </a:p>
          <a:p>
            <a:pPr>
              <a:buFont typeface="Font di sistema regolare"/>
              <a:buChar char="→"/>
            </a:pPr>
            <a:r>
              <a:rPr lang="en-GB" dirty="0"/>
              <a:t>The separator between data items</a:t>
            </a:r>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p:txBody>
      </p:sp>
      <p:pic>
        <p:nvPicPr>
          <p:cNvPr id="8" name="Immagine 7">
            <a:extLst>
              <a:ext uri="{FF2B5EF4-FFF2-40B4-BE49-F238E27FC236}">
                <a16:creationId xmlns:a16="http://schemas.microsoft.com/office/drawing/2014/main" id="{C1D2DC43-7B97-4D40-AB56-537B2379C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117" y="4964041"/>
            <a:ext cx="1786620" cy="1572225"/>
          </a:xfrm>
          <a:prstGeom prst="rect">
            <a:avLst/>
          </a:prstGeom>
        </p:spPr>
      </p:pic>
    </p:spTree>
    <p:extLst>
      <p:ext uri="{BB962C8B-B14F-4D97-AF65-F5344CB8AC3E}">
        <p14:creationId xmlns:p14="http://schemas.microsoft.com/office/powerpoint/2010/main" val="141217919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Importing data, using the </a:t>
            </a:r>
            <a:r>
              <a:rPr lang="en-GB" dirty="0">
                <a:solidFill>
                  <a:srgbClr val="00B0F0"/>
                </a:solidFill>
                <a:latin typeface="Courier New" panose="02070309020205020404" pitchFamily="49" charset="0"/>
                <a:cs typeface="Courier New" panose="02070309020205020404" pitchFamily="49" charset="0"/>
              </a:rPr>
              <a:t>read</a:t>
            </a:r>
            <a:r>
              <a:rPr lang="en-GB" dirty="0">
                <a:solidFill>
                  <a:schemeClr val="bg1">
                    <a:lumMod val="50000"/>
                    <a:lumOff val="50000"/>
                  </a:schemeClr>
                </a:solidFill>
                <a:latin typeface="Courier New" panose="02070309020205020404" pitchFamily="49" charset="0"/>
                <a:cs typeface="Courier New" panose="02070309020205020404" pitchFamily="49" charset="0"/>
              </a:rPr>
              <a:t>()</a:t>
            </a:r>
            <a:r>
              <a:rPr lang="en-GB" dirty="0"/>
              <a:t> function</a:t>
            </a:r>
          </a:p>
          <a:p>
            <a:pPr>
              <a:buFont typeface="Font di sistema regolare"/>
              <a:buChar char="→"/>
            </a:pPr>
            <a:endParaRPr lang="en-GB" dirty="0"/>
          </a:p>
          <a:p>
            <a:pPr marL="0" indent="0">
              <a:spcBef>
                <a:spcPts val="0"/>
              </a:spcBef>
              <a:buNone/>
            </a:pPr>
            <a:r>
              <a:rPr lang="it-IT" sz="1800" dirty="0" err="1">
                <a:solidFill>
                  <a:srgbClr val="33A4DA"/>
                </a:solidFill>
                <a:latin typeface="Courier New" panose="02070309020205020404" pitchFamily="49" charset="0"/>
              </a:rPr>
              <a:t>read.table</a:t>
            </a:r>
            <a:r>
              <a:rPr lang="it-IT" sz="1800" dirty="0">
                <a:solidFill>
                  <a:srgbClr val="839496"/>
                </a:solidFill>
                <a:latin typeface="Courier New" panose="02070309020205020404" pitchFamily="49" charset="0"/>
              </a:rPr>
              <a:t>(</a:t>
            </a:r>
            <a:r>
              <a:rPr lang="it-IT" sz="1800" dirty="0">
                <a:solidFill>
                  <a:srgbClr val="8ABF5E"/>
                </a:solidFill>
                <a:latin typeface="Courier New" panose="02070309020205020404" pitchFamily="49" charset="0"/>
              </a:rPr>
              <a:t>"&lt;</a:t>
            </a:r>
            <a:r>
              <a:rPr lang="it-IT" sz="1800" dirty="0" err="1">
                <a:solidFill>
                  <a:srgbClr val="8ABF5E"/>
                </a:solidFill>
                <a:latin typeface="Courier New" panose="02070309020205020404" pitchFamily="49" charset="0"/>
              </a:rPr>
              <a:t>FileName</a:t>
            </a:r>
            <a:r>
              <a:rPr lang="it-IT" sz="1800" dirty="0">
                <a:solidFill>
                  <a:srgbClr val="8ABF5E"/>
                </a:solidFill>
                <a:latin typeface="Courier New" panose="02070309020205020404" pitchFamily="49" charset="0"/>
              </a:rPr>
              <a:t>&gt;.</a:t>
            </a:r>
            <a:r>
              <a:rPr lang="it-IT" sz="1800" dirty="0" err="1">
                <a:solidFill>
                  <a:srgbClr val="8ABF5E"/>
                </a:solidFill>
                <a:latin typeface="Courier New" panose="02070309020205020404" pitchFamily="49" charset="0"/>
              </a:rPr>
              <a:t>txt</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r>
              <a:rPr lang="it-IT" sz="1800" dirty="0">
                <a:solidFill>
                  <a:srgbClr val="33A4DA"/>
                </a:solidFill>
                <a:latin typeface="Courier New" panose="02070309020205020404" pitchFamily="49" charset="0"/>
              </a:rPr>
              <a:t> </a:t>
            </a:r>
            <a:r>
              <a:rPr lang="it-IT" sz="1800" dirty="0" err="1">
                <a:solidFill>
                  <a:srgbClr val="8ABF5E"/>
                </a:solidFill>
                <a:latin typeface="Courier New" panose="02070309020205020404" pitchFamily="49" charset="0"/>
              </a:rPr>
              <a:t>header</a:t>
            </a:r>
            <a:r>
              <a:rPr lang="it-IT" sz="1800" dirty="0">
                <a:solidFill>
                  <a:srgbClr val="8ABF5E"/>
                </a:solidFill>
                <a:latin typeface="Courier New" panose="02070309020205020404" pitchFamily="49" charset="0"/>
              </a:rPr>
              <a:t> =</a:t>
            </a:r>
            <a:r>
              <a:rPr lang="it-IT" sz="1800" dirty="0" err="1">
                <a:solidFill>
                  <a:srgbClr val="FFC000"/>
                </a:solidFill>
                <a:latin typeface="Courier New" panose="02070309020205020404" pitchFamily="49" charset="0"/>
              </a:rPr>
              <a:t>TRUE</a:t>
            </a:r>
            <a:r>
              <a:rPr lang="it-IT" sz="1800" dirty="0" err="1">
                <a:solidFill>
                  <a:srgbClr val="839496"/>
                </a:solidFill>
                <a:latin typeface="Courier New" panose="02070309020205020404" pitchFamily="49" charset="0"/>
              </a:rPr>
              <a:t>,</a:t>
            </a:r>
            <a:r>
              <a:rPr lang="it-IT" sz="1800" dirty="0" err="1">
                <a:solidFill>
                  <a:srgbClr val="8ABF5E"/>
                </a:solidFill>
                <a:latin typeface="Courier New" panose="02070309020205020404" pitchFamily="49" charset="0"/>
              </a:rPr>
              <a:t>sep</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r>
              <a:rPr lang="it-IT" sz="1800" dirty="0" err="1">
                <a:solidFill>
                  <a:srgbClr val="8ABF5E"/>
                </a:solidFill>
                <a:latin typeface="Courier New" panose="02070309020205020404" pitchFamily="49" charset="0"/>
              </a:rPr>
              <a:t>dec</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p>
          <a:p>
            <a:pPr marL="0" indent="0">
              <a:spcBef>
                <a:spcPts val="0"/>
              </a:spcBef>
              <a:buNone/>
            </a:pPr>
            <a:endParaRPr lang="it-IT" sz="1800" dirty="0">
              <a:solidFill>
                <a:srgbClr val="839496"/>
              </a:solidFill>
              <a:latin typeface="Courier New" panose="02070309020205020404" pitchFamily="49" charset="0"/>
            </a:endParaRPr>
          </a:p>
          <a:p>
            <a:pPr marL="0" indent="0">
              <a:spcBef>
                <a:spcPts val="0"/>
              </a:spcBef>
              <a:buNone/>
            </a:pPr>
            <a:r>
              <a:rPr lang="it-IT" sz="1800" dirty="0" err="1">
                <a:solidFill>
                  <a:srgbClr val="33A4DA"/>
                </a:solidFill>
                <a:latin typeface="Courier New" panose="02070309020205020404" pitchFamily="49" charset="0"/>
              </a:rPr>
              <a:t>read.csv</a:t>
            </a:r>
            <a:r>
              <a:rPr lang="it-IT" sz="1800" dirty="0">
                <a:solidFill>
                  <a:srgbClr val="839496"/>
                </a:solidFill>
                <a:latin typeface="Courier New" panose="02070309020205020404" pitchFamily="49" charset="0"/>
              </a:rPr>
              <a:t>(</a:t>
            </a:r>
            <a:r>
              <a:rPr lang="it-IT" sz="1800" dirty="0">
                <a:solidFill>
                  <a:srgbClr val="8ABF5E"/>
                </a:solidFill>
                <a:latin typeface="Courier New" panose="02070309020205020404" pitchFamily="49" charset="0"/>
              </a:rPr>
              <a:t>"&lt;</a:t>
            </a:r>
            <a:r>
              <a:rPr lang="it-IT" sz="1800" dirty="0" err="1">
                <a:solidFill>
                  <a:srgbClr val="8ABF5E"/>
                </a:solidFill>
                <a:latin typeface="Courier New" panose="02070309020205020404" pitchFamily="49" charset="0"/>
              </a:rPr>
              <a:t>FileName</a:t>
            </a:r>
            <a:r>
              <a:rPr lang="it-IT" sz="1800" dirty="0">
                <a:solidFill>
                  <a:srgbClr val="8ABF5E"/>
                </a:solidFill>
                <a:latin typeface="Courier New" panose="02070309020205020404" pitchFamily="49" charset="0"/>
              </a:rPr>
              <a:t>&gt;.</a:t>
            </a:r>
            <a:r>
              <a:rPr lang="it-IT" sz="1800" dirty="0" err="1">
                <a:solidFill>
                  <a:srgbClr val="8ABF5E"/>
                </a:solidFill>
                <a:latin typeface="Courier New" panose="02070309020205020404" pitchFamily="49" charset="0"/>
              </a:rPr>
              <a:t>csv</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r>
              <a:rPr lang="it-IT" sz="1800" dirty="0" err="1">
                <a:solidFill>
                  <a:srgbClr val="8ABF5E"/>
                </a:solidFill>
                <a:latin typeface="Courier New" panose="02070309020205020404" pitchFamily="49" charset="0"/>
              </a:rPr>
              <a:t>header</a:t>
            </a:r>
            <a:r>
              <a:rPr lang="it-IT" sz="1800" dirty="0">
                <a:solidFill>
                  <a:srgbClr val="8ABF5E"/>
                </a:solidFill>
                <a:latin typeface="Courier New" panose="02070309020205020404" pitchFamily="49" charset="0"/>
              </a:rPr>
              <a:t> =</a:t>
            </a:r>
            <a:r>
              <a:rPr lang="it-IT" sz="1800" dirty="0" err="1">
                <a:solidFill>
                  <a:srgbClr val="FFC000"/>
                </a:solidFill>
                <a:latin typeface="Courier New" panose="02070309020205020404" pitchFamily="49" charset="0"/>
              </a:rPr>
              <a:t>TRUE</a:t>
            </a:r>
            <a:r>
              <a:rPr lang="it-IT" sz="1800" dirty="0" err="1">
                <a:solidFill>
                  <a:srgbClr val="839496"/>
                </a:solidFill>
                <a:latin typeface="Courier New" panose="02070309020205020404" pitchFamily="49" charset="0"/>
              </a:rPr>
              <a:t>,</a:t>
            </a:r>
            <a:r>
              <a:rPr lang="it-IT" sz="1800" dirty="0" err="1">
                <a:solidFill>
                  <a:srgbClr val="8ABF5E"/>
                </a:solidFill>
                <a:latin typeface="Courier New" panose="02070309020205020404" pitchFamily="49" charset="0"/>
              </a:rPr>
              <a:t>sep</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r>
              <a:rPr lang="it-IT" sz="1800" dirty="0" err="1">
                <a:solidFill>
                  <a:srgbClr val="8ABF5E"/>
                </a:solidFill>
                <a:latin typeface="Courier New" panose="02070309020205020404" pitchFamily="49" charset="0"/>
              </a:rPr>
              <a:t>dec</a:t>
            </a:r>
            <a:r>
              <a:rPr lang="it-IT" sz="1800" dirty="0">
                <a:solidFill>
                  <a:srgbClr val="8ABF5E"/>
                </a:solidFill>
                <a:latin typeface="Courier New" panose="02070309020205020404" pitchFamily="49" charset="0"/>
              </a:rPr>
              <a:t>="."</a:t>
            </a:r>
            <a:r>
              <a:rPr lang="it-IT" sz="1800" dirty="0">
                <a:solidFill>
                  <a:srgbClr val="839496"/>
                </a:solidFill>
                <a:latin typeface="Courier New" panose="02070309020205020404" pitchFamily="49" charset="0"/>
              </a:rPr>
              <a:t>)</a:t>
            </a:r>
          </a:p>
          <a:p>
            <a:pPr marL="0" indent="0">
              <a:spcBef>
                <a:spcPts val="0"/>
              </a:spcBef>
              <a:buNone/>
            </a:pPr>
            <a:endParaRPr lang="it-IT" sz="1800" dirty="0">
              <a:solidFill>
                <a:srgbClr val="839496"/>
              </a:solidFill>
              <a:latin typeface="Courier New" panose="02070309020205020404" pitchFamily="49" charset="0"/>
            </a:endParaRPr>
          </a:p>
          <a:p>
            <a:pPr marL="0" indent="0">
              <a:spcBef>
                <a:spcPts val="0"/>
              </a:spcBef>
              <a:buNone/>
            </a:pPr>
            <a:r>
              <a:rPr lang="en-US" sz="1800" dirty="0" err="1">
                <a:solidFill>
                  <a:srgbClr val="33A4DA"/>
                </a:solidFill>
                <a:latin typeface="Courier New" panose="02070309020205020404" pitchFamily="49" charset="0"/>
              </a:rPr>
              <a:t>read_excel</a:t>
            </a:r>
            <a:r>
              <a:rPr lang="en-US" sz="1800" dirty="0">
                <a:solidFill>
                  <a:srgbClr val="839496"/>
                </a:solidFill>
                <a:latin typeface="Courier New" panose="02070309020205020404" pitchFamily="49" charset="0"/>
              </a:rPr>
              <a:t>(</a:t>
            </a:r>
            <a:r>
              <a:rPr lang="en-US" sz="1800" dirty="0">
                <a:solidFill>
                  <a:srgbClr val="8ABF5E"/>
                </a:solidFill>
                <a:latin typeface="Courier New" panose="02070309020205020404" pitchFamily="49" charset="0"/>
              </a:rPr>
              <a:t>“&lt;</a:t>
            </a:r>
            <a:r>
              <a:rPr lang="en-US" sz="1800" dirty="0" err="1">
                <a:solidFill>
                  <a:srgbClr val="8ABF5E"/>
                </a:solidFill>
                <a:latin typeface="Courier New" panose="02070309020205020404" pitchFamily="49" charset="0"/>
              </a:rPr>
              <a:t>FileName</a:t>
            </a:r>
            <a:r>
              <a:rPr lang="en-US" sz="1800" dirty="0">
                <a:solidFill>
                  <a:srgbClr val="8ABF5E"/>
                </a:solidFill>
                <a:latin typeface="Courier New" panose="02070309020205020404" pitchFamily="49" charset="0"/>
              </a:rPr>
              <a:t>&gt;.xlsx”</a:t>
            </a:r>
            <a:r>
              <a:rPr lang="en-US" sz="1800" dirty="0">
                <a:solidFill>
                  <a:srgbClr val="839496"/>
                </a:solidFill>
                <a:latin typeface="Courier New" panose="02070309020205020404" pitchFamily="49" charset="0"/>
              </a:rPr>
              <a:t>,</a:t>
            </a:r>
            <a:r>
              <a:rPr lang="en-US" sz="1800" dirty="0">
                <a:solidFill>
                  <a:srgbClr val="33A4DA"/>
                </a:solidFill>
                <a:latin typeface="Courier New" panose="02070309020205020404" pitchFamily="49" charset="0"/>
              </a:rPr>
              <a:t> </a:t>
            </a:r>
            <a:r>
              <a:rPr lang="en-US" sz="1800" dirty="0">
                <a:solidFill>
                  <a:srgbClr val="8ABF5E"/>
                </a:solidFill>
                <a:latin typeface="Courier New" panose="02070309020205020404" pitchFamily="49" charset="0"/>
              </a:rPr>
              <a:t>sheet = ”</a:t>
            </a:r>
            <a:r>
              <a:rPr lang="en-US" sz="1800" dirty="0" err="1">
                <a:solidFill>
                  <a:srgbClr val="8ABF5E"/>
                </a:solidFill>
                <a:latin typeface="Courier New" panose="02070309020205020404" pitchFamily="49" charset="0"/>
              </a:rPr>
              <a:t>SheetName</a:t>
            </a:r>
            <a:r>
              <a:rPr lang="en-US" sz="1800" dirty="0">
                <a:solidFill>
                  <a:srgbClr val="8ABF5E"/>
                </a:solidFill>
                <a:latin typeface="Courier New" panose="02070309020205020404" pitchFamily="49" charset="0"/>
              </a:rPr>
              <a:t>"</a:t>
            </a:r>
            <a:r>
              <a:rPr lang="en-US" sz="1800" dirty="0">
                <a:solidFill>
                  <a:srgbClr val="839496"/>
                </a:solidFill>
                <a:latin typeface="Courier New" panose="02070309020205020404" pitchFamily="49" charset="0"/>
              </a:rPr>
              <a:t>)</a:t>
            </a:r>
            <a:r>
              <a:rPr lang="it-IT" sz="1800" dirty="0">
                <a:solidFill>
                  <a:srgbClr val="33A4DA"/>
                </a:solidFill>
                <a:latin typeface="Courier New" panose="02070309020205020404" pitchFamily="49" charset="0"/>
              </a:rPr>
              <a:t> </a:t>
            </a:r>
          </a:p>
        </p:txBody>
      </p:sp>
    </p:spTree>
    <p:extLst>
      <p:ext uri="{BB962C8B-B14F-4D97-AF65-F5344CB8AC3E}">
        <p14:creationId xmlns:p14="http://schemas.microsoft.com/office/powerpoint/2010/main" val="281106034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most common variables used in data analysis can be classified as one of three types of variables:  </a:t>
            </a:r>
            <a:r>
              <a:rPr lang="en-GB" dirty="0">
                <a:solidFill>
                  <a:srgbClr val="92D050"/>
                </a:solidFill>
              </a:rPr>
              <a:t>nominal</a:t>
            </a:r>
            <a:r>
              <a:rPr lang="en-GB" dirty="0"/>
              <a:t>, </a:t>
            </a:r>
            <a:r>
              <a:rPr lang="en-GB" dirty="0">
                <a:solidFill>
                  <a:srgbClr val="92D050"/>
                </a:solidFill>
              </a:rPr>
              <a:t>ordinal</a:t>
            </a:r>
            <a:r>
              <a:rPr lang="en-GB" dirty="0"/>
              <a:t>, and </a:t>
            </a:r>
            <a:r>
              <a:rPr lang="en-GB" dirty="0">
                <a:solidFill>
                  <a:srgbClr val="92D050"/>
                </a:solidFill>
              </a:rPr>
              <a:t>interval</a:t>
            </a:r>
            <a:r>
              <a:rPr lang="en-GB" dirty="0"/>
              <a:t>/</a:t>
            </a:r>
            <a:r>
              <a:rPr lang="en-GB" dirty="0">
                <a:solidFill>
                  <a:srgbClr val="92D050"/>
                </a:solidFill>
              </a:rPr>
              <a:t>ratio</a:t>
            </a:r>
            <a:r>
              <a:rPr lang="en-GB" dirty="0"/>
              <a:t>.</a:t>
            </a:r>
          </a:p>
          <a:p>
            <a:pPr marL="0" indent="0">
              <a:buNone/>
            </a:pPr>
            <a:r>
              <a:rPr lang="en-GB" dirty="0"/>
              <a:t>Understanding the differences in these types of variables is critical, since the variable type will determine which statistical analysis will be valid for that data.</a:t>
            </a:r>
          </a:p>
          <a:p>
            <a:pPr marL="0" indent="0">
              <a:buNone/>
            </a:pPr>
            <a:r>
              <a:rPr lang="en-GB" dirty="0"/>
              <a:t>In addition, the way we summarize data with statistics and plots will be determined by the variable type.</a:t>
            </a:r>
          </a:p>
        </p:txBody>
      </p:sp>
    </p:spTree>
    <p:extLst>
      <p:ext uri="{BB962C8B-B14F-4D97-AF65-F5344CB8AC3E}">
        <p14:creationId xmlns:p14="http://schemas.microsoft.com/office/powerpoint/2010/main" val="214511515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Nominal data</a:t>
            </a:r>
          </a:p>
          <a:p>
            <a:pPr marL="0" indent="0">
              <a:buNone/>
            </a:pPr>
            <a:r>
              <a:rPr lang="en-GB" dirty="0"/>
              <a:t>Nominal variables are data whose levels are labels or descriptions, and which cannot be ordered.  Examples of nominal variables are sex, school, and yes/no questions.  They are also called “nominal categorical” or “qualitative” variables, and the levels of a variable are sometimes called “classes” or “groups”.</a:t>
            </a:r>
          </a:p>
          <a:p>
            <a:pPr marL="0" indent="0">
              <a:buNone/>
            </a:pPr>
            <a:r>
              <a:rPr lang="en-GB" dirty="0"/>
              <a:t>The levels of categorical variables cannot be ordered.  For the variable sex, it makes no sense to try to put the levels “female”, “male”, and “other” in any numerical order.</a:t>
            </a:r>
          </a:p>
          <a:p>
            <a:pPr marL="0" indent="0">
              <a:buNone/>
            </a:pPr>
            <a:r>
              <a:rPr lang="en-GB" dirty="0"/>
              <a:t>If levels are numbered for convenience, the numbers are arbitrary, and the variable can’t be treated as a numeric variable.</a:t>
            </a:r>
          </a:p>
        </p:txBody>
      </p:sp>
    </p:spTree>
    <p:extLst>
      <p:ext uri="{BB962C8B-B14F-4D97-AF65-F5344CB8AC3E}">
        <p14:creationId xmlns:p14="http://schemas.microsoft.com/office/powerpoint/2010/main" val="131337027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Ordinal data</a:t>
            </a:r>
          </a:p>
          <a:p>
            <a:pPr marL="0" indent="0">
              <a:buNone/>
            </a:pPr>
            <a:r>
              <a:rPr lang="en-GB" dirty="0"/>
              <a:t>Ordinal variables can be ordered, or ranked in logical order, but the interval between levels of the variables are not necessarily known.</a:t>
            </a:r>
          </a:p>
          <a:p>
            <a:pPr marL="0" indent="0">
              <a:buNone/>
            </a:pPr>
            <a:r>
              <a:rPr lang="en-GB" dirty="0"/>
              <a:t>Subjective measurements are often ordinal variables. </a:t>
            </a:r>
          </a:p>
          <a:p>
            <a:pPr marL="0" indent="0">
              <a:buNone/>
            </a:pPr>
            <a:r>
              <a:rPr lang="en-GB" dirty="0"/>
              <a:t>One example would be having people rank four items by preference in order from one to four.</a:t>
            </a:r>
          </a:p>
        </p:txBody>
      </p:sp>
    </p:spTree>
    <p:extLst>
      <p:ext uri="{BB962C8B-B14F-4D97-AF65-F5344CB8AC3E}">
        <p14:creationId xmlns:p14="http://schemas.microsoft.com/office/powerpoint/2010/main" val="214474056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Interval/ratio data</a:t>
            </a:r>
          </a:p>
          <a:p>
            <a:pPr marL="0" indent="0">
              <a:buNone/>
            </a:pPr>
            <a:r>
              <a:rPr lang="en-GB" dirty="0"/>
              <a:t>Interval/ratio variables are measured or counted values:  age, height, weight, number of students.</a:t>
            </a:r>
          </a:p>
          <a:p>
            <a:pPr marL="0" indent="0">
              <a:buNone/>
            </a:pPr>
            <a:r>
              <a:rPr lang="en-GB" dirty="0"/>
              <a:t>Interval/ratio data are also called “quantitative” data.</a:t>
            </a:r>
          </a:p>
          <a:p>
            <a:pPr marL="0" indent="0">
              <a:buNone/>
            </a:pPr>
            <a:r>
              <a:rPr lang="en-GB" dirty="0"/>
              <a:t>A further division of interval/ratio data is between discrete variables, whose values are necessarily whole numbers or other discrete values, such as population or counts of items.</a:t>
            </a:r>
          </a:p>
          <a:p>
            <a:pPr marL="0" indent="0">
              <a:buNone/>
            </a:pPr>
            <a:r>
              <a:rPr lang="en-GB" dirty="0"/>
              <a:t>Continuous variables can take on any value within an interval, and so can be expressed as decimals.  They are often measured quantities </a:t>
            </a:r>
          </a:p>
        </p:txBody>
      </p:sp>
    </p:spTree>
    <p:extLst>
      <p:ext uri="{BB962C8B-B14F-4D97-AF65-F5344CB8AC3E}">
        <p14:creationId xmlns:p14="http://schemas.microsoft.com/office/powerpoint/2010/main" val="105834788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R </a:t>
            </a:r>
            <a:r>
              <a:rPr lang="en-GB" dirty="0">
                <a:solidFill>
                  <a:srgbClr val="92D050"/>
                </a:solidFill>
              </a:rPr>
              <a:t>does not use</a:t>
            </a:r>
            <a:r>
              <a:rPr lang="en-GB" dirty="0"/>
              <a:t> the terms nominal, ordinal, and interval/ratio for types of variables.</a:t>
            </a:r>
          </a:p>
          <a:p>
            <a:pPr marL="0" indent="0">
              <a:buNone/>
            </a:pPr>
            <a:r>
              <a:rPr lang="en-GB" dirty="0"/>
              <a:t>In R, nominal variables can be coded as variables with factor or character classes.</a:t>
            </a:r>
          </a:p>
          <a:p>
            <a:pPr marL="0" indent="0">
              <a:buNone/>
            </a:pPr>
            <a:r>
              <a:rPr lang="en-GB" dirty="0"/>
              <a:t>Interval/ratio data can be coded as variables with numeric or integer classes.</a:t>
            </a:r>
          </a:p>
          <a:p>
            <a:pPr marL="0" indent="0">
              <a:buNone/>
            </a:pPr>
            <a:r>
              <a:rPr lang="en-GB" dirty="0"/>
              <a:t>An </a:t>
            </a:r>
            <a:r>
              <a:rPr lang="en-GB" dirty="0">
                <a:solidFill>
                  <a:srgbClr val="00B0F0"/>
                </a:solidFill>
              </a:rPr>
              <a:t>L</a:t>
            </a:r>
            <a:r>
              <a:rPr lang="en-GB" dirty="0"/>
              <a:t> used with values to tell R to store the data as an integer class.</a:t>
            </a:r>
          </a:p>
          <a:p>
            <a:pPr marL="0" indent="0">
              <a:buNone/>
            </a:pPr>
            <a:endParaRPr lang="en-GB" dirty="0"/>
          </a:p>
          <a:p>
            <a:pPr marL="0" indent="0">
              <a:buNone/>
            </a:pPr>
            <a:r>
              <a:rPr lang="en-GB" sz="1600" dirty="0">
                <a:solidFill>
                  <a:srgbClr val="00B0F0"/>
                </a:solidFill>
                <a:latin typeface="Courier New" panose="02070309020205020404" pitchFamily="49" charset="0"/>
                <a:cs typeface="Courier New" panose="02070309020205020404" pitchFamily="49" charset="0"/>
              </a:rPr>
              <a:t>BugCount.int = c(1L, 2L, 3L, 4L, 5L)</a:t>
            </a:r>
          </a:p>
          <a:p>
            <a:pPr marL="0" indent="0">
              <a:buNone/>
            </a:pPr>
            <a:r>
              <a:rPr lang="en-GB" sz="1600" dirty="0">
                <a:solidFill>
                  <a:srgbClr val="00B0F0"/>
                </a:solidFill>
                <a:latin typeface="Courier New" panose="02070309020205020404" pitchFamily="49" charset="0"/>
                <a:cs typeface="Courier New" panose="02070309020205020404" pitchFamily="49" charset="0"/>
              </a:rPr>
              <a:t>class(BugCount.int)</a:t>
            </a:r>
          </a:p>
          <a:p>
            <a:pPr marL="0" indent="0">
              <a:buNone/>
            </a:pPr>
            <a:r>
              <a:rPr lang="en-GB" sz="1600" dirty="0">
                <a:solidFill>
                  <a:srgbClr val="FFC000"/>
                </a:solidFill>
                <a:latin typeface="Courier New" panose="02070309020205020404" pitchFamily="49" charset="0"/>
                <a:cs typeface="Courier New" panose="02070309020205020404" pitchFamily="49" charset="0"/>
              </a:rPr>
              <a:t>[1] "integer"</a:t>
            </a:r>
          </a:p>
        </p:txBody>
      </p:sp>
    </p:spTree>
    <p:extLst>
      <p:ext uri="{BB962C8B-B14F-4D97-AF65-F5344CB8AC3E}">
        <p14:creationId xmlns:p14="http://schemas.microsoft.com/office/powerpoint/2010/main" val="21831805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There are a lot of critical questions that you can’t answer with statistics, but the answers to those questions will have a huge impact on how you analyze and interpret data.</a:t>
            </a:r>
          </a:p>
          <a:p>
            <a:pPr>
              <a:buFont typeface="Font di sistema regolare"/>
              <a:buChar char="→"/>
            </a:pPr>
            <a:r>
              <a:rPr lang="en-US" dirty="0"/>
              <a:t>This is the reason why </a:t>
            </a:r>
            <a:r>
              <a:rPr lang="en-US" dirty="0">
                <a:solidFill>
                  <a:srgbClr val="92D050"/>
                </a:solidFill>
              </a:rPr>
              <a:t>you should always think of statistics as a tool to help you learn about your data</a:t>
            </a:r>
            <a:r>
              <a:rPr lang="en-US" dirty="0"/>
              <a:t>, no more and no less.</a:t>
            </a:r>
          </a:p>
          <a:p>
            <a:pPr>
              <a:buFont typeface="Font di sistema regolare"/>
              <a:buChar char="→"/>
            </a:pPr>
            <a:r>
              <a:rPr lang="en-US" dirty="0"/>
              <a:t>It’s a powerful tool to that end, but there’s no substitute for careful thought.</a:t>
            </a:r>
          </a:p>
        </p:txBody>
      </p:sp>
    </p:spTree>
    <p:extLst>
      <p:ext uri="{BB962C8B-B14F-4D97-AF65-F5344CB8AC3E}">
        <p14:creationId xmlns:p14="http://schemas.microsoft.com/office/powerpoint/2010/main" val="17032849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Can’t someone else do the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buNone/>
            </a:pPr>
            <a:r>
              <a:rPr lang="en-US" sz="2000" dirty="0"/>
              <a:t>You don’t need to become a fully trained statistician. You do need to reach a certain level of statistical competence.</a:t>
            </a:r>
          </a:p>
          <a:p>
            <a:pPr>
              <a:lnSpc>
                <a:spcPct val="110000"/>
              </a:lnSpc>
              <a:buFont typeface="Font di sistema regolare"/>
              <a:buChar char="→"/>
            </a:pPr>
            <a:r>
              <a:rPr lang="en-US" sz="2000" dirty="0"/>
              <a:t>Statistics is deeply intertwined with research design. If you want to be good at designing studies, you need to at least understand the basics of stats.</a:t>
            </a:r>
          </a:p>
          <a:p>
            <a:pPr>
              <a:lnSpc>
                <a:spcPct val="110000"/>
              </a:lnSpc>
              <a:buFont typeface="Font di sistema regolare"/>
              <a:buChar char="→"/>
            </a:pPr>
            <a:r>
              <a:rPr lang="en-US" sz="2000" dirty="0"/>
              <a:t>If you want to be a good researcher, then you need to be able to understand the literature. But almost every paper reports the results of statistical analyses. So, if you really want to understand your research field, you need to be able to understand what other people did with their data. And that means understanding a certain amount of statistics.</a:t>
            </a:r>
          </a:p>
          <a:p>
            <a:pPr>
              <a:lnSpc>
                <a:spcPct val="110000"/>
              </a:lnSpc>
              <a:buFont typeface="Font di sistema regolare"/>
              <a:buChar char="→"/>
            </a:pPr>
            <a:r>
              <a:rPr lang="en-US" sz="2000" dirty="0"/>
              <a:t>There’s a big practical problem with being dependent on other people to do all your statistics: statistical analysis is expensive. </a:t>
            </a:r>
          </a:p>
          <a:p>
            <a:pPr marL="0" indent="0">
              <a:buNone/>
            </a:pPr>
            <a:r>
              <a:rPr lang="en-US" sz="2000" dirty="0"/>
              <a:t> </a:t>
            </a:r>
          </a:p>
        </p:txBody>
      </p:sp>
    </p:spTree>
    <p:extLst>
      <p:ext uri="{BB962C8B-B14F-4D97-AF65-F5344CB8AC3E}">
        <p14:creationId xmlns:p14="http://schemas.microsoft.com/office/powerpoint/2010/main" val="32287523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Do I need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buNone/>
            </a:pPr>
            <a:r>
              <a:rPr lang="en-US" sz="5400" dirty="0">
                <a:solidFill>
                  <a:srgbClr val="92D050"/>
                </a:solidFill>
              </a:rPr>
              <a:t>YES!</a:t>
            </a:r>
          </a:p>
          <a:p>
            <a:pPr marL="0" indent="0">
              <a:lnSpc>
                <a:spcPct val="110000"/>
              </a:lnSpc>
              <a:buNone/>
            </a:pPr>
            <a:r>
              <a:rPr lang="en-US" sz="2800" dirty="0"/>
              <a:t>Statistics should matter to you in the same way that statistics should matter to </a:t>
            </a:r>
            <a:r>
              <a:rPr lang="en-US" sz="2800" dirty="0">
                <a:solidFill>
                  <a:srgbClr val="92D050"/>
                </a:solidFill>
              </a:rPr>
              <a:t>everyone</a:t>
            </a:r>
            <a:r>
              <a:rPr lang="en-US" sz="2800" dirty="0"/>
              <a:t>: we live in the 21</a:t>
            </a:r>
            <a:r>
              <a:rPr lang="en-US" sz="2800" baseline="30000" dirty="0"/>
              <a:t>st</a:t>
            </a:r>
            <a:r>
              <a:rPr lang="en-US" sz="2800" dirty="0"/>
              <a:t> century, and data are everywhere. Frankly, given the world in which we live these days, a basic knowledge of statistics is pretty damn close to a </a:t>
            </a:r>
            <a:r>
              <a:rPr lang="en-US" sz="2800" dirty="0">
                <a:solidFill>
                  <a:srgbClr val="92D050"/>
                </a:solidFill>
              </a:rPr>
              <a:t>survival tool</a:t>
            </a:r>
            <a:r>
              <a:rPr lang="en-US" sz="2800" dirty="0"/>
              <a:t>!  </a:t>
            </a:r>
          </a:p>
        </p:txBody>
      </p:sp>
    </p:spTree>
    <p:extLst>
      <p:ext uri="{BB962C8B-B14F-4D97-AF65-F5344CB8AC3E}">
        <p14:creationId xmlns:p14="http://schemas.microsoft.com/office/powerpoint/2010/main" val="41899775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Use Statistical Knowledge to Protect Yourself</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lnSpc>
                <a:spcPct val="110000"/>
              </a:lnSpc>
              <a:buNone/>
            </a:pPr>
            <a:r>
              <a:rPr lang="en-US" sz="3200" dirty="0">
                <a:solidFill>
                  <a:srgbClr val="92D050"/>
                </a:solidFill>
              </a:rPr>
              <a:t>There are three kinds of lies: lies, damned lies, and statistics</a:t>
            </a:r>
          </a:p>
          <a:p>
            <a:pPr marL="0" indent="0">
              <a:lnSpc>
                <a:spcPct val="110000"/>
              </a:lnSpc>
              <a:buNone/>
            </a:pPr>
            <a:r>
              <a:rPr lang="en-US" sz="2000" dirty="0"/>
              <a:t>Mark Twain, Chapters from My Autobiography, 1907</a:t>
            </a:r>
          </a:p>
          <a:p>
            <a:pPr marL="0" indent="0">
              <a:lnSpc>
                <a:spcPct val="110000"/>
              </a:lnSpc>
              <a:buNone/>
            </a:pPr>
            <a:endParaRPr lang="en-US" sz="2000" dirty="0"/>
          </a:p>
          <a:p>
            <a:pPr marL="0" indent="0">
              <a:lnSpc>
                <a:spcPct val="110000"/>
              </a:lnSpc>
              <a:buNone/>
            </a:pPr>
            <a:r>
              <a:rPr lang="en-US" sz="2400" dirty="0"/>
              <a:t>Unscrupulous analysts can use incorrect methodology to draw unwarranted conclusions. That long list of accidental pitfalls can quickly become a source of techniques to produce misleading analyses intentionally. But, how do you know? If you’re not familiar with statistics, these manipulations can be hard to detect. Statistical knowledge is the solution to this problem. Use it to protect yourself from manipulation and to react to information intelligently.</a:t>
            </a:r>
          </a:p>
        </p:txBody>
      </p:sp>
    </p:spTree>
    <p:extLst>
      <p:ext uri="{BB962C8B-B14F-4D97-AF65-F5344CB8AC3E}">
        <p14:creationId xmlns:p14="http://schemas.microsoft.com/office/powerpoint/2010/main" val="36945251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Road Map</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descr="Immagine che contiene testo, nero&#10;&#10;Descrizione generata automaticamente">
            <a:extLst>
              <a:ext uri="{FF2B5EF4-FFF2-40B4-BE49-F238E27FC236}">
                <a16:creationId xmlns:a16="http://schemas.microsoft.com/office/drawing/2014/main" id="{99486F0D-29D8-C545-984F-D73BDC9237F5}"/>
              </a:ext>
            </a:extLst>
          </p:cNvPr>
          <p:cNvPicPr>
            <a:picLocks noGrp="1" noChangeAspect="1"/>
          </p:cNvPicPr>
          <p:nvPr>
            <p:ph idx="1"/>
          </p:nvPr>
        </p:nvPicPr>
        <p:blipFill>
          <a:blip r:embed="rId4"/>
          <a:stretch>
            <a:fillRect/>
          </a:stretch>
        </p:blipFill>
        <p:spPr>
          <a:xfrm>
            <a:off x="4777035" y="1568232"/>
            <a:ext cx="7284527" cy="3721534"/>
          </a:xfrm>
        </p:spPr>
      </p:pic>
    </p:spTree>
    <p:extLst>
      <p:ext uri="{BB962C8B-B14F-4D97-AF65-F5344CB8AC3E}">
        <p14:creationId xmlns:p14="http://schemas.microsoft.com/office/powerpoint/2010/main" val="16805620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and what is not R ?</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R is a language and environment for statistical computing and graphics available as Free Software under the terms of the Free Software Foundation’s GNU General Public License in source code form.</a:t>
            </a:r>
          </a:p>
          <a:p>
            <a:pPr>
              <a:buFont typeface="Font di sistema regolare"/>
              <a:buChar char="→"/>
            </a:pPr>
            <a:r>
              <a:rPr lang="en-US" dirty="0"/>
              <a:t>R is a fully planned and coherent system, rather than an incremental accretion of very specific and inflexible tools, as is frequently the case with other data analysis software.</a:t>
            </a:r>
          </a:p>
          <a:p>
            <a:pPr>
              <a:buFont typeface="Font di sistema regolare"/>
              <a:buChar char="→"/>
            </a:pPr>
            <a:r>
              <a:rPr lang="en-US" dirty="0"/>
              <a:t>It compiles and runs on a wide variety of UNIX platforms and similar systems (including FreeBSD and Linux), Windows and MacOS.</a:t>
            </a:r>
          </a:p>
          <a:p>
            <a:pPr>
              <a:buFont typeface="Font di sistema regolare"/>
              <a:buChar char="→"/>
            </a:pPr>
            <a:r>
              <a:rPr lang="en-US" dirty="0"/>
              <a:t>R is not a ‘conventional’ software nor a statistics system but an environment within which statistical techniques are implemented</a:t>
            </a:r>
          </a:p>
        </p:txBody>
      </p:sp>
    </p:spTree>
    <p:extLst>
      <p:ext uri="{BB962C8B-B14F-4D97-AF65-F5344CB8AC3E}">
        <p14:creationId xmlns:p14="http://schemas.microsoft.com/office/powerpoint/2010/main" val="997176082"/>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2793</Words>
  <Application>Microsoft Macintosh PowerPoint</Application>
  <PresentationFormat>Widescreen</PresentationFormat>
  <Paragraphs>280</Paragraphs>
  <Slides>36</Slides>
  <Notes>36</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36</vt:i4>
      </vt:variant>
    </vt:vector>
  </HeadingPairs>
  <TitlesOfParts>
    <vt:vector size="47" baseType="lpstr">
      <vt:lpstr>Arial</vt:lpstr>
      <vt:lpstr>Calibri</vt:lpstr>
      <vt:lpstr>Calibri Light</vt:lpstr>
      <vt:lpstr>Courier New</vt:lpstr>
      <vt:lpstr>DIN Condensed Bold</vt:lpstr>
      <vt:lpstr>Font di sistema regolare</vt:lpstr>
      <vt:lpstr>Tw Cen MT</vt:lpstr>
      <vt:lpstr>Tw Cen MT Condensed</vt:lpstr>
      <vt:lpstr>Wingdings 3</vt:lpstr>
      <vt:lpstr>Tema di Office</vt:lpstr>
      <vt:lpstr>Integrale</vt:lpstr>
      <vt:lpstr>Data analysis with R Bruno Bellisario, Phd</vt:lpstr>
      <vt:lpstr>Why do we learn statistics?</vt:lpstr>
      <vt:lpstr>what is statistics?</vt:lpstr>
      <vt:lpstr>what is statistics?</vt:lpstr>
      <vt:lpstr>Can’t someone else do the statistics?</vt:lpstr>
      <vt:lpstr>Do I need statistics?</vt:lpstr>
      <vt:lpstr>Use Statistical Knowledge to Protect Yourself</vt:lpstr>
      <vt:lpstr>The Road Map</vt:lpstr>
      <vt:lpstr>What is and what is not R ?</vt:lpstr>
      <vt:lpstr>What is and what is not R ?</vt:lpstr>
      <vt:lpstr>Four Fundamentals The essence of R</vt:lpstr>
      <vt:lpstr>Basic maths</vt:lpstr>
      <vt:lpstr>Variables</vt:lpstr>
      <vt:lpstr>downloading &amp; installing R and RStudio</vt:lpstr>
      <vt:lpstr>panels &amp; toolbars</vt:lpstr>
      <vt:lpstr>panels &amp; toolbars</vt:lpstr>
      <vt:lpstr>panels &amp; toolbars</vt:lpstr>
      <vt:lpstr>panels &amp; toolbars</vt:lpstr>
      <vt:lpstr>panels &amp; toolbars</vt:lpstr>
      <vt:lpstr>packages in R</vt:lpstr>
      <vt:lpstr>packages in R</vt:lpstr>
      <vt:lpstr>packages in R</vt:lpstr>
      <vt:lpstr>packages in R</vt:lpstr>
      <vt:lpstr>using the help tab</vt:lpstr>
      <vt:lpstr>using the help tab</vt:lpstr>
      <vt:lpstr>using the help tab</vt:lpstr>
      <vt:lpstr>data structure &amp; acquisition</vt:lpstr>
      <vt:lpstr>data structure &amp; acquisition</vt:lpstr>
      <vt:lpstr>data structure &amp; acquisition</vt:lpstr>
      <vt:lpstr>data structure &amp; acquisition</vt:lpstr>
      <vt:lpstr>data structure &amp; acquisition</vt:lpstr>
      <vt:lpstr>Types of variables</vt:lpstr>
      <vt:lpstr>Types of variables</vt:lpstr>
      <vt:lpstr>Types of variables</vt:lpstr>
      <vt:lpstr>Types of variables</vt:lpstr>
      <vt:lpstr>Types of Variables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6</cp:revision>
  <dcterms:created xsi:type="dcterms:W3CDTF">2021-05-15T15:19:34Z</dcterms:created>
  <dcterms:modified xsi:type="dcterms:W3CDTF">2021-05-19T16:00:33Z</dcterms:modified>
</cp:coreProperties>
</file>